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2"/>
  </p:notesMasterIdLst>
  <p:handoutMasterIdLst>
    <p:handoutMasterId r:id="rId53"/>
  </p:handoutMasterIdLst>
  <p:sldIdLst>
    <p:sldId id="258" r:id="rId2"/>
    <p:sldId id="347" r:id="rId3"/>
    <p:sldId id="348" r:id="rId4"/>
    <p:sldId id="349" r:id="rId5"/>
    <p:sldId id="350" r:id="rId6"/>
    <p:sldId id="351" r:id="rId7"/>
    <p:sldId id="352" r:id="rId8"/>
    <p:sldId id="353" r:id="rId9"/>
    <p:sldId id="354" r:id="rId10"/>
    <p:sldId id="355" r:id="rId11"/>
    <p:sldId id="324" r:id="rId12"/>
    <p:sldId id="336" r:id="rId13"/>
    <p:sldId id="283" r:id="rId14"/>
    <p:sldId id="284" r:id="rId15"/>
    <p:sldId id="285" r:id="rId16"/>
    <p:sldId id="287" r:id="rId17"/>
    <p:sldId id="288" r:id="rId18"/>
    <p:sldId id="289" r:id="rId19"/>
    <p:sldId id="356" r:id="rId20"/>
    <p:sldId id="290" r:id="rId21"/>
    <p:sldId id="329" r:id="rId22"/>
    <p:sldId id="292" r:id="rId23"/>
    <p:sldId id="326" r:id="rId24"/>
    <p:sldId id="328" r:id="rId25"/>
    <p:sldId id="331" r:id="rId26"/>
    <p:sldId id="343" r:id="rId27"/>
    <p:sldId id="346" r:id="rId28"/>
    <p:sldId id="344" r:id="rId29"/>
    <p:sldId id="357" r:id="rId30"/>
    <p:sldId id="294" r:id="rId31"/>
    <p:sldId id="335" r:id="rId32"/>
    <p:sldId id="268" r:id="rId33"/>
    <p:sldId id="299" r:id="rId34"/>
    <p:sldId id="300" r:id="rId35"/>
    <p:sldId id="301" r:id="rId36"/>
    <p:sldId id="358" r:id="rId37"/>
    <p:sldId id="302" r:id="rId38"/>
    <p:sldId id="303" r:id="rId39"/>
    <p:sldId id="304" r:id="rId40"/>
    <p:sldId id="333" r:id="rId41"/>
    <p:sldId id="334" r:id="rId42"/>
    <p:sldId id="308" r:id="rId43"/>
    <p:sldId id="307" r:id="rId44"/>
    <p:sldId id="305" r:id="rId45"/>
    <p:sldId id="314" r:id="rId46"/>
    <p:sldId id="275" r:id="rId47"/>
    <p:sldId id="276" r:id="rId48"/>
    <p:sldId id="272" r:id="rId49"/>
    <p:sldId id="273" r:id="rId50"/>
    <p:sldId id="274" r:id="rId51"/>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pitchFamily="-2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8" charset="0"/>
        <a:ea typeface="+mn-ea"/>
        <a:cs typeface="+mn-cs"/>
      </a:defRPr>
    </a:lvl5pPr>
    <a:lvl6pPr marL="2286000" algn="l" defTabSz="457200" rtl="0" eaLnBrk="1" latinLnBrk="0" hangingPunct="1">
      <a:defRPr sz="2400" kern="1200">
        <a:solidFill>
          <a:schemeClr val="tx1"/>
        </a:solidFill>
        <a:latin typeface="Times" pitchFamily="-28" charset="0"/>
        <a:ea typeface="+mn-ea"/>
        <a:cs typeface="+mn-cs"/>
      </a:defRPr>
    </a:lvl6pPr>
    <a:lvl7pPr marL="2743200" algn="l" defTabSz="457200" rtl="0" eaLnBrk="1" latinLnBrk="0" hangingPunct="1">
      <a:defRPr sz="2400" kern="1200">
        <a:solidFill>
          <a:schemeClr val="tx1"/>
        </a:solidFill>
        <a:latin typeface="Times" pitchFamily="-28" charset="0"/>
        <a:ea typeface="+mn-ea"/>
        <a:cs typeface="+mn-cs"/>
      </a:defRPr>
    </a:lvl7pPr>
    <a:lvl8pPr marL="3200400" algn="l" defTabSz="457200" rtl="0" eaLnBrk="1" latinLnBrk="0" hangingPunct="1">
      <a:defRPr sz="2400" kern="1200">
        <a:solidFill>
          <a:schemeClr val="tx1"/>
        </a:solidFill>
        <a:latin typeface="Times" pitchFamily="-28" charset="0"/>
        <a:ea typeface="+mn-ea"/>
        <a:cs typeface="+mn-cs"/>
      </a:defRPr>
    </a:lvl8pPr>
    <a:lvl9pPr marL="3657600" algn="l" defTabSz="457200" rtl="0" eaLnBrk="1" latinLnBrk="0" hangingPunct="1">
      <a:defRPr sz="2400" kern="1200">
        <a:solidFill>
          <a:schemeClr val="tx1"/>
        </a:solidFill>
        <a:latin typeface="Times" pitchFamily="-2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344">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aoguang" initials="X" lastIdx="1" clrIdx="0"/>
  <p:cmAuthor id="1" name="Xiaoguang Liu" initials="XL" lastIdx="1" clrIdx="1">
    <p:extLst>
      <p:ext uri="{19B8F6BF-5375-455C-9EA6-DF929625EA0E}">
        <p15:presenceInfo xmlns:p15="http://schemas.microsoft.com/office/powerpoint/2012/main" userId="Xiaoguang Liu" providerId="None"/>
      </p:ext>
    </p:extLst>
  </p:cmAuthor>
  <p:cmAuthor id="2" name="Xiaoguang Liu" initials="XL [2]" lastIdx="1" clrIdx="2">
    <p:extLst>
      <p:ext uri="{19B8F6BF-5375-455C-9EA6-DF929625EA0E}">
        <p15:presenceInfo xmlns:p15="http://schemas.microsoft.com/office/powerpoint/2012/main" userId="38ca93d2050687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999"/>
    <a:srgbClr val="FF0000"/>
    <a:srgbClr val="FFCCCC"/>
    <a:srgbClr val="FFFFFF"/>
    <a:srgbClr val="091D58"/>
    <a:srgbClr val="FFFFCC"/>
    <a:srgbClr val="BF9900"/>
    <a:srgbClr val="0000FF"/>
    <a:srgbClr val="B18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45" autoAdjust="0"/>
    <p:restoredTop sz="93939" autoAdjust="0"/>
  </p:normalViewPr>
  <p:slideViewPr>
    <p:cSldViewPr snapToGrid="0" snapToObjects="1">
      <p:cViewPr varScale="1">
        <p:scale>
          <a:sx n="81" d="100"/>
          <a:sy n="81" d="100"/>
        </p:scale>
        <p:origin x="1092" y="60"/>
      </p:cViewPr>
      <p:guideLst>
        <p:guide orient="horz" pos="2160"/>
        <p:guide pos="13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6" d="100"/>
          <a:sy n="96" d="100"/>
        </p:scale>
        <p:origin x="-3516" y="-102"/>
      </p:cViewPr>
      <p:guideLst>
        <p:guide orient="horz" pos="2928"/>
        <p:guide pos="2208"/>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08-20T17:00:23.918" idx="1">
    <p:pos x="5584" y="634"/>
    <p:text>re-draw</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177155" name="Rectangle 3"/>
          <p:cNvSpPr>
            <a:spLocks noGrp="1" noChangeArrowheads="1"/>
          </p:cNvSpPr>
          <p:nvPr>
            <p:ph type="dt" sz="quarter"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F33530C9-BF13-40EE-A1EC-EBBB0134EBBA}" type="datetime1">
              <a:rPr lang="en-US"/>
              <a:pPr/>
              <a:t>9/30/2016</a:t>
            </a:fld>
            <a:endParaRPr lang="en-US"/>
          </a:p>
        </p:txBody>
      </p:sp>
      <p:sp>
        <p:nvSpPr>
          <p:cNvPr id="177156" name="Rectangle 4"/>
          <p:cNvSpPr>
            <a:spLocks noGrp="1" noChangeArrowheads="1"/>
          </p:cNvSpPr>
          <p:nvPr>
            <p:ph type="ftr" sz="quarter" idx="2"/>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177157" name="Rectangle 5"/>
          <p:cNvSpPr>
            <a:spLocks noGrp="1" noChangeArrowheads="1"/>
          </p:cNvSpPr>
          <p:nvPr>
            <p:ph type="sldNum" sz="quarter" idx="3"/>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8773B9CC-05C5-43A0-B8BB-C3B1453C3799}" type="slidenum">
              <a:rPr lang="en-US"/>
              <a:pPr/>
              <a:t>‹#›</a:t>
            </a:fld>
            <a:endParaRPr lang="en-US"/>
          </a:p>
        </p:txBody>
      </p:sp>
    </p:spTree>
    <p:extLst>
      <p:ext uri="{BB962C8B-B14F-4D97-AF65-F5344CB8AC3E}">
        <p14:creationId xmlns:p14="http://schemas.microsoft.com/office/powerpoint/2010/main" val="3705593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7DD20F8F-B3A0-465C-A2C5-4272F8BE0711}" type="datetime1">
              <a:rPr lang="en-US"/>
              <a:pPr/>
              <a:t>9/30/2016</a:t>
            </a:fld>
            <a:endParaRPr lang="en-US"/>
          </a:p>
        </p:txBody>
      </p:sp>
      <p:sp>
        <p:nvSpPr>
          <p:cNvPr id="3076" name="Rectangle 4"/>
          <p:cNvSpPr>
            <a:spLocks noGrp="1" noRot="1" noChangeAspect="1" noChangeArrowheads="1" noTextEdit="1"/>
          </p:cNvSpPr>
          <p:nvPr>
            <p:ph type="sldImg" idx="2"/>
          </p:nvPr>
        </p:nvSpPr>
        <p:spPr bwMode="auto">
          <a:xfrm>
            <a:off x="1171575" y="687388"/>
            <a:ext cx="4679950" cy="350996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6060" y="4425646"/>
            <a:ext cx="5191004" cy="4196733"/>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CFF31767-D1A3-4648-B372-2E096E58CC1D}" type="slidenum">
              <a:rPr lang="en-US"/>
              <a:pPr/>
              <a:t>‹#›</a:t>
            </a:fld>
            <a:endParaRPr lang="en-US"/>
          </a:p>
        </p:txBody>
      </p:sp>
    </p:spTree>
    <p:extLst>
      <p:ext uri="{BB962C8B-B14F-4D97-AF65-F5344CB8AC3E}">
        <p14:creationId xmlns:p14="http://schemas.microsoft.com/office/powerpoint/2010/main" val="25896214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parkbangbuzz.com/els/coherer-el.ht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en.wikipedia.org/wiki/Cohere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7DD20F8F-B3A0-465C-A2C5-4272F8BE0711}" type="datetime1">
              <a:rPr lang="en-US" smtClean="0"/>
              <a:pPr/>
              <a:t>9/30/2016</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1</a:t>
            </a:fld>
            <a:endParaRPr lang="en-US"/>
          </a:p>
        </p:txBody>
      </p:sp>
    </p:spTree>
    <p:extLst>
      <p:ext uri="{BB962C8B-B14F-4D97-AF65-F5344CB8AC3E}">
        <p14:creationId xmlns:p14="http://schemas.microsoft.com/office/powerpoint/2010/main" val="314342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Franklin’s Kite Experiment: https</a:t>
            </a:r>
            <a:r>
              <a:rPr lang="en-US" dirty="0" smtClean="0"/>
              <a:t>://www.youtube.com/watch?v=YcNs8Yn6Cjk</a:t>
            </a:r>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9/30/2016</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5</a:t>
            </a:fld>
            <a:endParaRPr lang="en-US"/>
          </a:p>
        </p:txBody>
      </p:sp>
    </p:spTree>
    <p:extLst>
      <p:ext uri="{BB962C8B-B14F-4D97-AF65-F5344CB8AC3E}">
        <p14:creationId xmlns:p14="http://schemas.microsoft.com/office/powerpoint/2010/main" val="369295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Times" pitchFamily="1" charset="0"/>
                <a:ea typeface="+mn-ea"/>
                <a:cs typeface="+mn-cs"/>
              </a:rPr>
              <a:t>　北宋时，曾公亮在</a:t>
            </a:r>
            <a:r>
              <a:rPr lang="en-US" altLang="zh-CN" sz="1200" b="0" i="0" kern="1200" dirty="0" smtClean="0">
                <a:solidFill>
                  <a:schemeClr val="tx1"/>
                </a:solidFill>
                <a:effectLst/>
                <a:latin typeface="Times" pitchFamily="1" charset="0"/>
                <a:ea typeface="+mn-ea"/>
                <a:cs typeface="+mn-cs"/>
              </a:rPr>
              <a:t>《</a:t>
            </a:r>
            <a:r>
              <a:rPr lang="zh-CN" altLang="en-US" sz="1200" b="0" i="0" kern="1200" dirty="0" smtClean="0">
                <a:solidFill>
                  <a:schemeClr val="tx1"/>
                </a:solidFill>
                <a:effectLst/>
                <a:latin typeface="Times" pitchFamily="1" charset="0"/>
                <a:ea typeface="+mn-ea"/>
                <a:cs typeface="+mn-cs"/>
              </a:rPr>
              <a:t>武经总要</a:t>
            </a:r>
            <a:r>
              <a:rPr lang="en-US" altLang="zh-CN" sz="1200" b="0" i="0" kern="1200" dirty="0" smtClean="0">
                <a:solidFill>
                  <a:schemeClr val="tx1"/>
                </a:solidFill>
                <a:effectLst/>
                <a:latin typeface="Times" pitchFamily="1" charset="0"/>
                <a:ea typeface="+mn-ea"/>
                <a:cs typeface="+mn-cs"/>
              </a:rPr>
              <a:t>》</a:t>
            </a:r>
            <a:r>
              <a:rPr lang="zh-CN" altLang="en-US" sz="1200" b="0" i="0" kern="1200" dirty="0" smtClean="0">
                <a:solidFill>
                  <a:schemeClr val="tx1"/>
                </a:solidFill>
                <a:effectLst/>
                <a:latin typeface="Times" pitchFamily="1" charset="0"/>
                <a:ea typeface="+mn-ea"/>
                <a:cs typeface="+mn-cs"/>
              </a:rPr>
              <a:t>载有制作和使用指南鱼的的方法：“用薄铁叶剪裁，长二寸，阔五分，首尾锐如鱼型，置炭火中烧之，侯通赤，以铁钤钤鱼首出火，以尾正对子位，蘸水盆中，没尾数分则止，以密器收之。用时，置水碗于无风处平放，鱼在水面，令浮，其首常向午也。”这是一种人工磁化的方法，它利用地球磁场使铁片磁化。即把烧红的铁片放置在子午线的方向上。烧红的铁片内部分子处于比较活动的状态，使铁分子顺着地球磁场方向排列，达到磁化的目的。蘸入水中，可把这种排列较快地固定下来，而鱼尾略向下倾斜可增大磁化程度。人工磁化方法的发明，对指南针的应用和发展起了巨大的作用。在磁学和地磁学的发展史上也是一件大事。北宋的沈括在</a:t>
            </a:r>
            <a:r>
              <a:rPr lang="en-US" altLang="zh-CN" sz="1200" b="0" i="0" kern="1200" dirty="0" smtClean="0">
                <a:solidFill>
                  <a:schemeClr val="tx1"/>
                </a:solidFill>
                <a:effectLst/>
                <a:latin typeface="Times" pitchFamily="1" charset="0"/>
                <a:ea typeface="+mn-ea"/>
                <a:cs typeface="+mn-cs"/>
              </a:rPr>
              <a:t>《</a:t>
            </a:r>
            <a:r>
              <a:rPr lang="zh-CN" altLang="en-US" sz="1200" b="0" i="0" kern="1200" dirty="0" smtClean="0">
                <a:solidFill>
                  <a:schemeClr val="tx1"/>
                </a:solidFill>
                <a:effectLst/>
                <a:latin typeface="Times" pitchFamily="1" charset="0"/>
                <a:ea typeface="+mn-ea"/>
                <a:cs typeface="+mn-cs"/>
              </a:rPr>
              <a:t>梦溪笔谈</a:t>
            </a:r>
            <a:r>
              <a:rPr lang="en-US" altLang="zh-CN" sz="1200" b="0" i="0" kern="1200" dirty="0" smtClean="0">
                <a:solidFill>
                  <a:schemeClr val="tx1"/>
                </a:solidFill>
                <a:effectLst/>
                <a:latin typeface="Times" pitchFamily="1" charset="0"/>
                <a:ea typeface="+mn-ea"/>
                <a:cs typeface="+mn-cs"/>
              </a:rPr>
              <a:t>》</a:t>
            </a:r>
            <a:r>
              <a:rPr lang="zh-CN" altLang="en-US" sz="1200" b="0" i="0" kern="1200" dirty="0" smtClean="0">
                <a:solidFill>
                  <a:schemeClr val="tx1"/>
                </a:solidFill>
                <a:effectLst/>
                <a:latin typeface="Times" pitchFamily="1" charset="0"/>
                <a:ea typeface="+mn-ea"/>
                <a:cs typeface="+mn-cs"/>
              </a:rPr>
              <a:t>中提到另一种人工磁化的方法：“方家以磁石摩针锋，则能指南。”按沈括的说法，当时的技术人员用磁石去摩擦缝衣针，就能使针带上磁性。从现在的观点来看，这是一种利用天然磁石的磁场作用，使钢针内部磁畴的排列趋于某一方向，从而使钢针显示出磁性的方法。这种方法比地磁法简单，而且磁化效果比地磁法好，摩擦法的发明不但世界最早，而且为有实用价值的磁指向器的出现，创造了条件。</a:t>
            </a:r>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9/30/2016</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8</a:t>
            </a:fld>
            <a:endParaRPr lang="en-US"/>
          </a:p>
        </p:txBody>
      </p:sp>
    </p:spTree>
    <p:extLst>
      <p:ext uri="{BB962C8B-B14F-4D97-AF65-F5344CB8AC3E}">
        <p14:creationId xmlns:p14="http://schemas.microsoft.com/office/powerpoint/2010/main" val="587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Simple Homemade Coherer: </a:t>
            </a:r>
            <a:r>
              <a:rPr lang="en-US" dirty="0" smtClean="0">
                <a:hlinkClick r:id="rId3"/>
              </a:rPr>
              <a:t>http://www.sparkbangbuzz.com/els/coherer-el.htm</a:t>
            </a:r>
            <a:endParaRPr lang="en-US" dirty="0" smtClean="0"/>
          </a:p>
          <a:p>
            <a:r>
              <a:rPr lang="en-US" dirty="0" smtClean="0"/>
              <a:t>Coherer(Wikipedia): </a:t>
            </a:r>
            <a:r>
              <a:rPr lang="en-US" dirty="0" smtClean="0">
                <a:hlinkClick r:id="rId4"/>
              </a:rPr>
              <a:t>http://en.wikipedia.org/wiki/Coherer</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F607840-CBE6-45CC-84E8-AB153D91328B}" type="slidenum">
              <a:rPr lang="en-US" smtClean="0"/>
              <a:t>17</a:t>
            </a:fld>
            <a:endParaRPr lang="en-US"/>
          </a:p>
        </p:txBody>
      </p:sp>
    </p:spTree>
    <p:extLst>
      <p:ext uri="{BB962C8B-B14F-4D97-AF65-F5344CB8AC3E}">
        <p14:creationId xmlns:p14="http://schemas.microsoft.com/office/powerpoint/2010/main" val="4185260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Schematic</a:t>
            </a:r>
            <a:r>
              <a:rPr lang="en-US" baseline="0" dirty="0" smtClean="0"/>
              <a:t> of the triode; show some amplifier circuits; explain why gain is low</a:t>
            </a:r>
          </a:p>
        </p:txBody>
      </p:sp>
      <p:sp>
        <p:nvSpPr>
          <p:cNvPr id="4" name="Date Placeholder 3"/>
          <p:cNvSpPr>
            <a:spLocks noGrp="1"/>
          </p:cNvSpPr>
          <p:nvPr>
            <p:ph type="dt" idx="10"/>
          </p:nvPr>
        </p:nvSpPr>
        <p:spPr/>
        <p:txBody>
          <a:bodyPr/>
          <a:lstStyle/>
          <a:p>
            <a:fld id="{7DD20F8F-B3A0-465C-A2C5-4272F8BE0711}" type="datetime1">
              <a:rPr lang="en-US" smtClean="0"/>
              <a:pPr/>
              <a:t>9/30/2016</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21</a:t>
            </a:fld>
            <a:endParaRPr lang="en-US"/>
          </a:p>
        </p:txBody>
      </p:sp>
    </p:spTree>
    <p:extLst>
      <p:ext uri="{BB962C8B-B14F-4D97-AF65-F5344CB8AC3E}">
        <p14:creationId xmlns:p14="http://schemas.microsoft.com/office/powerpoint/2010/main" val="2640759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smtClean="0"/>
              <a:t>Click to edit Master title style</a:t>
            </a:r>
            <a:endParaRPr lang="en-US"/>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smtClean="0"/>
              <a:t>Click to edit Master subtitle style</a:t>
            </a:r>
            <a:endParaRPr lang="en-US"/>
          </a:p>
        </p:txBody>
      </p:sp>
      <p:sp>
        <p:nvSpPr>
          <p:cNvPr id="7" name="Picture Placeholder 6"/>
          <p:cNvSpPr>
            <a:spLocks noGrp="1"/>
          </p:cNvSpPr>
          <p:nvPr>
            <p:ph type="pic" sz="quarter" idx="10"/>
          </p:nvPr>
        </p:nvSpPr>
        <p:spPr>
          <a:xfrm>
            <a:off x="430213" y="1676400"/>
            <a:ext cx="1328737" cy="1330325"/>
          </a:xfrm>
        </p:spPr>
        <p:txBody>
          <a:bodyPr/>
          <a:lstStyle/>
          <a:p>
            <a:endParaRPr lang="en-US"/>
          </a:p>
        </p:txBody>
      </p:sp>
      <p:sp>
        <p:nvSpPr>
          <p:cNvPr id="8" name="Picture Placeholder 6"/>
          <p:cNvSpPr>
            <a:spLocks noGrp="1"/>
          </p:cNvSpPr>
          <p:nvPr>
            <p:ph type="pic" sz="quarter" idx="11"/>
          </p:nvPr>
        </p:nvSpPr>
        <p:spPr>
          <a:xfrm>
            <a:off x="1824096" y="1676400"/>
            <a:ext cx="1328737" cy="1330325"/>
          </a:xfrm>
        </p:spPr>
        <p:txBody>
          <a:bodyPr/>
          <a:lstStyle/>
          <a:p>
            <a:endParaRPr lang="en-US"/>
          </a:p>
        </p:txBody>
      </p:sp>
      <p:sp>
        <p:nvSpPr>
          <p:cNvPr id="9" name="Picture Placeholder 6"/>
          <p:cNvSpPr>
            <a:spLocks noGrp="1"/>
          </p:cNvSpPr>
          <p:nvPr>
            <p:ph type="pic" sz="quarter" idx="12"/>
          </p:nvPr>
        </p:nvSpPr>
        <p:spPr>
          <a:xfrm>
            <a:off x="3217979" y="1676400"/>
            <a:ext cx="1328737" cy="1330325"/>
          </a:xfrm>
        </p:spPr>
        <p:txBody>
          <a:bodyPr/>
          <a:lstStyle/>
          <a:p>
            <a:endParaRPr lang="en-US"/>
          </a:p>
        </p:txBody>
      </p:sp>
      <p:sp>
        <p:nvSpPr>
          <p:cNvPr id="10" name="Picture Placeholder 6"/>
          <p:cNvSpPr>
            <a:spLocks noGrp="1"/>
          </p:cNvSpPr>
          <p:nvPr>
            <p:ph type="pic" sz="quarter" idx="13"/>
          </p:nvPr>
        </p:nvSpPr>
        <p:spPr>
          <a:xfrm>
            <a:off x="4611862" y="1676400"/>
            <a:ext cx="1328737" cy="1330325"/>
          </a:xfrm>
        </p:spPr>
        <p:txBody>
          <a:bodyPr/>
          <a:lstStyle/>
          <a:p>
            <a:endParaRPr lang="en-US"/>
          </a:p>
        </p:txBody>
      </p:sp>
      <p:sp>
        <p:nvSpPr>
          <p:cNvPr id="11" name="Picture Placeholder 6"/>
          <p:cNvSpPr>
            <a:spLocks noGrp="1"/>
          </p:cNvSpPr>
          <p:nvPr>
            <p:ph type="pic" sz="quarter" idx="14"/>
          </p:nvPr>
        </p:nvSpPr>
        <p:spPr>
          <a:xfrm>
            <a:off x="6005745" y="1676400"/>
            <a:ext cx="1328737" cy="1330325"/>
          </a:xfrm>
        </p:spPr>
        <p:txBody>
          <a:bodyPr/>
          <a:lstStyle/>
          <a:p>
            <a:endParaRPr lang="en-US"/>
          </a:p>
        </p:txBody>
      </p:sp>
      <p:sp>
        <p:nvSpPr>
          <p:cNvPr id="12" name="Picture Placeholder 6"/>
          <p:cNvSpPr>
            <a:spLocks noGrp="1"/>
          </p:cNvSpPr>
          <p:nvPr>
            <p:ph type="pic" sz="quarter" idx="15"/>
          </p:nvPr>
        </p:nvSpPr>
        <p:spPr>
          <a:xfrm>
            <a:off x="7399629" y="1676400"/>
            <a:ext cx="1328737" cy="1330325"/>
          </a:xfrm>
        </p:spPr>
        <p:txBody>
          <a:bodyPr/>
          <a:lstStyle/>
          <a:p>
            <a:endParaRPr lang="en-US"/>
          </a:p>
        </p:txBody>
      </p:sp>
      <p:sp>
        <p:nvSpPr>
          <p:cNvPr id="14" name="Picture Placeholder 13"/>
          <p:cNvSpPr>
            <a:spLocks noGrp="1"/>
          </p:cNvSpPr>
          <p:nvPr>
            <p:ph type="pic" sz="quarter" idx="16"/>
          </p:nvPr>
        </p:nvSpPr>
        <p:spPr>
          <a:xfrm>
            <a:off x="430213" y="401638"/>
            <a:ext cx="3227387" cy="969962"/>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39" descr="PPT_Template_WHITE_TITLE"/>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smtClean="0"/>
              <a:t>Click to edit Master title style</a:t>
            </a:r>
            <a:endParaRPr lang="en-US"/>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smtClean="0"/>
              <a:t>Click to edit Master subtitle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0"/>
            <a:ext cx="7453745" cy="914400"/>
          </a:xfrm>
          <a:prstGeom prst="rect">
            <a:avLst/>
          </a:prstGeom>
          <a:noFill/>
          <a:ln w="9525">
            <a:noFill/>
            <a:miter lim="800000"/>
            <a:headEnd/>
            <a:tailEnd/>
          </a:ln>
        </p:spPr>
        <p:txBody>
          <a:bodyPr vert="horz" wrap="square" lIns="0" tIns="45720" rIns="91440" bIns="45720" numCol="1" anchor="ctr" anchorCtr="0" compatLnSpc="1">
            <a:prstTxWarp prst="textNoShape">
              <a:avLst/>
            </a:prstTxWarp>
            <a:normAutofit/>
          </a:bodyPr>
          <a:lstStyle>
            <a:lvl1pPr>
              <a:defRPr>
                <a:latin typeface="Franklin Gothic Medium Cond" panose="020B0606030402020204" pitchFamily="34" charset="0"/>
              </a:defRPr>
            </a:lvl1pPr>
          </a:lstStyle>
          <a:p>
            <a:pPr lvl="0"/>
            <a:r>
              <a:rPr lang="en-US" dirty="0" smtClean="0"/>
              <a:t>Click to edit Master title</a:t>
            </a:r>
            <a:endParaRPr lang="en-US" dirty="0"/>
          </a:p>
        </p:txBody>
      </p:sp>
      <p:sp>
        <p:nvSpPr>
          <p:cNvPr id="10" name="Line 26"/>
          <p:cNvSpPr>
            <a:spLocks noChangeShapeType="1"/>
          </p:cNvSpPr>
          <p:nvPr userDrawn="1"/>
        </p:nvSpPr>
        <p:spPr bwMode="auto">
          <a:xfrm>
            <a:off x="304799" y="806820"/>
            <a:ext cx="8493125" cy="0"/>
          </a:xfrm>
          <a:prstGeom prst="line">
            <a:avLst/>
          </a:prstGeom>
          <a:noFill/>
          <a:ln w="57150">
            <a:solidFill>
              <a:srgbClr val="BF9900"/>
            </a:solidFill>
            <a:round/>
            <a:headEnd/>
            <a:tailEnd/>
          </a:ln>
          <a:effectLst/>
        </p:spPr>
        <p:txBody>
          <a:bodyPr wrap="none" anchor="ctr"/>
          <a:lstStyle/>
          <a:p>
            <a:pPr>
              <a:defRPr/>
            </a:pPr>
            <a:endParaRPr lang="en-US" dirty="0">
              <a:latin typeface="Times" pitchFamily="1" charset="0"/>
            </a:endParaRPr>
          </a:p>
        </p:txBody>
      </p:sp>
      <p:sp>
        <p:nvSpPr>
          <p:cNvPr id="13" name="Text Placeholder 12"/>
          <p:cNvSpPr>
            <a:spLocks noGrp="1"/>
          </p:cNvSpPr>
          <p:nvPr>
            <p:ph type="body" sz="quarter" idx="10"/>
          </p:nvPr>
        </p:nvSpPr>
        <p:spPr>
          <a:xfrm>
            <a:off x="304800" y="933262"/>
            <a:ext cx="8493125" cy="4335463"/>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2" y="1652587"/>
            <a:ext cx="8193087" cy="1362075"/>
          </a:xfrm>
        </p:spPr>
        <p:txBody>
          <a:bodyPr anchor="t"/>
          <a:lstStyle>
            <a:lvl1pPr algn="l">
              <a:defRPr sz="4000" b="1" cap="none" baseline="0"/>
            </a:lvl1pPr>
          </a:lstStyle>
          <a:p>
            <a:endParaRPr lang="en-US" dirty="0"/>
          </a:p>
        </p:txBody>
      </p:sp>
      <p:sp>
        <p:nvSpPr>
          <p:cNvPr id="3" name="Text Placeholder 2"/>
          <p:cNvSpPr>
            <a:spLocks noGrp="1"/>
          </p:cNvSpPr>
          <p:nvPr>
            <p:ph type="body" idx="1"/>
          </p:nvPr>
        </p:nvSpPr>
        <p:spPr>
          <a:xfrm>
            <a:off x="722313" y="15240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endParaRPr lang="en-US"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7" name="Rectangle 24"/>
          <p:cNvSpPr>
            <a:spLocks noGrp="1" noChangeArrowheads="1"/>
          </p:cNvSpPr>
          <p:nvPr>
            <p:ph type="title"/>
          </p:nvPr>
        </p:nvSpPr>
        <p:spPr bwMode="auto">
          <a:xfrm>
            <a:off x="304800" y="0"/>
            <a:ext cx="7467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dirty="0" smtClean="0"/>
              <a:t>Click to edit Master title</a:t>
            </a:r>
            <a:endParaRPr lang="en-US" dirty="0"/>
          </a:p>
        </p:txBody>
      </p:sp>
      <p:sp>
        <p:nvSpPr>
          <p:cNvPr id="1028" name="Rectangle 25"/>
          <p:cNvSpPr>
            <a:spLocks noGrp="1" noChangeArrowheads="1"/>
          </p:cNvSpPr>
          <p:nvPr>
            <p:ph type="body" idx="1"/>
          </p:nvPr>
        </p:nvSpPr>
        <p:spPr bwMode="auto">
          <a:xfrm>
            <a:off x="304799" y="997520"/>
            <a:ext cx="8465127"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 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30" name="Picture 6"/>
          <p:cNvPicPr>
            <a:picLocks noChangeAspect="1" noChangeArrowheads="1"/>
          </p:cNvPicPr>
          <p:nvPr userDrawn="1"/>
        </p:nvPicPr>
        <p:blipFill>
          <a:blip r:embed="rId6" cstate="print"/>
          <a:srcRect/>
          <a:stretch>
            <a:fillRect/>
          </a:stretch>
        </p:blipFill>
        <p:spPr bwMode="auto">
          <a:xfrm>
            <a:off x="412377" y="6506703"/>
            <a:ext cx="1025236" cy="263429"/>
          </a:xfrm>
          <a:prstGeom prst="rect">
            <a:avLst/>
          </a:prstGeom>
          <a:noFill/>
          <a:ln w="9525">
            <a:noFill/>
            <a:miter lim="800000"/>
            <a:headEnd/>
            <a:tailEnd/>
          </a:ln>
        </p:spPr>
      </p:pic>
      <p:sp>
        <p:nvSpPr>
          <p:cNvPr id="12" name="TextBox 11"/>
          <p:cNvSpPr txBox="1"/>
          <p:nvPr userDrawn="1"/>
        </p:nvSpPr>
        <p:spPr>
          <a:xfrm>
            <a:off x="7772400" y="6400800"/>
            <a:ext cx="1295400" cy="369332"/>
          </a:xfrm>
          <a:prstGeom prst="rect">
            <a:avLst/>
          </a:prstGeom>
          <a:noFill/>
        </p:spPr>
        <p:txBody>
          <a:bodyPr wrap="square" rtlCol="0">
            <a:spAutoFit/>
          </a:bodyPr>
          <a:lstStyle/>
          <a:p>
            <a:pPr algn="r"/>
            <a:fld id="{9066F8BE-C668-46BB-9D13-04172E05E42B}" type="slidenum">
              <a:rPr lang="en-US" sz="1800" smtClean="0">
                <a:solidFill>
                  <a:schemeClr val="bg1"/>
                </a:solidFill>
                <a:latin typeface="+mj-lt"/>
              </a:rPr>
              <a:pPr algn="r"/>
              <a:t>‹#›</a:t>
            </a:fld>
            <a:endParaRPr lang="en-US" sz="1800" dirty="0">
              <a:solidFill>
                <a:schemeClr val="bg1"/>
              </a:solidFill>
              <a:latin typeface="+mj-lt"/>
            </a:endParaRPr>
          </a:p>
        </p:txBody>
      </p:sp>
    </p:spTree>
  </p:cSld>
  <p:clrMap bg1="dk2" tx1="lt1" bg2="dk1" tx2="lt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Lst>
  <p:timing>
    <p:tnLst>
      <p:par>
        <p:cTn id="1" dur="indefinite" restart="never" nodeType="tmRoot"/>
      </p:par>
    </p:tnLst>
  </p:timing>
  <p:hf hdr="0" ftr="0" dt="0"/>
  <p:txStyles>
    <p:titleStyle>
      <a:lvl1pPr algn="l" rtl="0" eaLnBrk="1" fontAlgn="base" hangingPunct="1">
        <a:spcBef>
          <a:spcPct val="0"/>
        </a:spcBef>
        <a:spcAft>
          <a:spcPct val="0"/>
        </a:spcAft>
        <a:defRPr sz="4000" b="1">
          <a:solidFill>
            <a:srgbClr val="C2990E"/>
          </a:solidFill>
          <a:latin typeface="+mj-lt"/>
          <a:ea typeface="+mj-ea"/>
          <a:cs typeface="+mj-cs"/>
        </a:defRPr>
      </a:lvl1pPr>
      <a:lvl2pPr algn="l" rtl="0" eaLnBrk="1" fontAlgn="base" hangingPunct="1">
        <a:spcBef>
          <a:spcPct val="0"/>
        </a:spcBef>
        <a:spcAft>
          <a:spcPct val="0"/>
        </a:spcAft>
        <a:defRPr sz="2400" b="1">
          <a:solidFill>
            <a:srgbClr val="C2990E"/>
          </a:solidFill>
          <a:latin typeface="Verdana" pitchFamily="1" charset="0"/>
        </a:defRPr>
      </a:lvl2pPr>
      <a:lvl3pPr algn="l" rtl="0" eaLnBrk="1" fontAlgn="base" hangingPunct="1">
        <a:spcBef>
          <a:spcPct val="0"/>
        </a:spcBef>
        <a:spcAft>
          <a:spcPct val="0"/>
        </a:spcAft>
        <a:defRPr sz="2400" b="1">
          <a:solidFill>
            <a:srgbClr val="C2990E"/>
          </a:solidFill>
          <a:latin typeface="Verdana" pitchFamily="1" charset="0"/>
        </a:defRPr>
      </a:lvl3pPr>
      <a:lvl4pPr algn="l" rtl="0" eaLnBrk="1" fontAlgn="base" hangingPunct="1">
        <a:spcBef>
          <a:spcPct val="0"/>
        </a:spcBef>
        <a:spcAft>
          <a:spcPct val="0"/>
        </a:spcAft>
        <a:defRPr sz="2400" b="1">
          <a:solidFill>
            <a:srgbClr val="C2990E"/>
          </a:solidFill>
          <a:latin typeface="Verdana" pitchFamily="1" charset="0"/>
        </a:defRPr>
      </a:lvl4pPr>
      <a:lvl5pPr algn="l" rtl="0" eaLnBrk="1" fontAlgn="base" hangingPunct="1">
        <a:spcBef>
          <a:spcPct val="0"/>
        </a:spcBef>
        <a:spcAft>
          <a:spcPct val="0"/>
        </a:spcAft>
        <a:defRPr sz="2400" b="1">
          <a:solidFill>
            <a:srgbClr val="C2990E"/>
          </a:solidFill>
          <a:latin typeface="Verdana" pitchFamily="1" charset="0"/>
        </a:defRPr>
      </a:lvl5pPr>
      <a:lvl6pPr marL="457200" algn="l" rtl="0" eaLnBrk="1" fontAlgn="base" hangingPunct="1">
        <a:spcBef>
          <a:spcPct val="0"/>
        </a:spcBef>
        <a:spcAft>
          <a:spcPct val="0"/>
        </a:spcAft>
        <a:defRPr sz="2400" b="1">
          <a:solidFill>
            <a:srgbClr val="C2990E"/>
          </a:solidFill>
          <a:latin typeface="Verdana" pitchFamily="1" charset="0"/>
        </a:defRPr>
      </a:lvl6pPr>
      <a:lvl7pPr marL="914400" algn="l" rtl="0" eaLnBrk="1" fontAlgn="base" hangingPunct="1">
        <a:spcBef>
          <a:spcPct val="0"/>
        </a:spcBef>
        <a:spcAft>
          <a:spcPct val="0"/>
        </a:spcAft>
        <a:defRPr sz="2400" b="1">
          <a:solidFill>
            <a:srgbClr val="C2990E"/>
          </a:solidFill>
          <a:latin typeface="Verdana" pitchFamily="1" charset="0"/>
        </a:defRPr>
      </a:lvl7pPr>
      <a:lvl8pPr marL="1371600" algn="l" rtl="0" eaLnBrk="1" fontAlgn="base" hangingPunct="1">
        <a:spcBef>
          <a:spcPct val="0"/>
        </a:spcBef>
        <a:spcAft>
          <a:spcPct val="0"/>
        </a:spcAft>
        <a:defRPr sz="2400" b="1">
          <a:solidFill>
            <a:srgbClr val="C2990E"/>
          </a:solidFill>
          <a:latin typeface="Verdana" pitchFamily="1" charset="0"/>
        </a:defRPr>
      </a:lvl8pPr>
      <a:lvl9pPr marL="1828800" algn="l" rtl="0" eaLnBrk="1" fontAlgn="base" hangingPunct="1">
        <a:spcBef>
          <a:spcPct val="0"/>
        </a:spcBef>
        <a:spcAft>
          <a:spcPct val="0"/>
        </a:spcAft>
        <a:defRPr sz="2400" b="1">
          <a:solidFill>
            <a:srgbClr val="C2990E"/>
          </a:solidFill>
          <a:latin typeface="Verdana" pitchFamily="1" charset="0"/>
        </a:defRPr>
      </a:lvl9pPr>
    </p:titleStyle>
    <p:bodyStyle>
      <a:lvl1pPr marL="342900" indent="-342900" algn="l" rtl="0" eaLnBrk="1" fontAlgn="base" hangingPunct="1">
        <a:lnSpc>
          <a:spcPct val="130000"/>
        </a:lnSpc>
        <a:spcBef>
          <a:spcPct val="20000"/>
        </a:spcBef>
        <a:spcAft>
          <a:spcPct val="0"/>
        </a:spcAft>
        <a:buFont typeface="Wingdings" pitchFamily="2" charset="2"/>
        <a:buChar char="q"/>
        <a:defRPr sz="3000" b="0">
          <a:solidFill>
            <a:srgbClr val="002062"/>
          </a:solidFill>
          <a:latin typeface="Tahoma" pitchFamily="34" charset="0"/>
          <a:ea typeface="Tahoma" pitchFamily="34" charset="0"/>
          <a:cs typeface="Tahoma" pitchFamily="34" charset="0"/>
        </a:defRPr>
      </a:lvl1pPr>
      <a:lvl2pPr marL="742950" indent="-285750" algn="l" rtl="0" eaLnBrk="1" fontAlgn="base" hangingPunct="1">
        <a:lnSpc>
          <a:spcPct val="130000"/>
        </a:lnSpc>
        <a:spcBef>
          <a:spcPct val="20000"/>
        </a:spcBef>
        <a:spcAft>
          <a:spcPct val="0"/>
        </a:spcAft>
        <a:buFont typeface="Verdana" pitchFamily="34" charset="0"/>
        <a:buChar char="●"/>
        <a:defRPr sz="2600" b="0">
          <a:solidFill>
            <a:srgbClr val="002062"/>
          </a:solidFill>
          <a:latin typeface="Tahoma" pitchFamily="34" charset="0"/>
          <a:ea typeface="Tahoma" pitchFamily="34" charset="0"/>
          <a:cs typeface="Tahoma" pitchFamily="34" charset="0"/>
        </a:defRPr>
      </a:lvl2pPr>
      <a:lvl3pPr marL="1143000" indent="-228600" algn="l" rtl="0" eaLnBrk="1" fontAlgn="base" hangingPunct="1">
        <a:lnSpc>
          <a:spcPct val="130000"/>
        </a:lnSpc>
        <a:spcBef>
          <a:spcPct val="20000"/>
        </a:spcBef>
        <a:spcAft>
          <a:spcPct val="0"/>
        </a:spcAft>
        <a:buFont typeface="Courier New" pitchFamily="49" charset="0"/>
        <a:buChar char="o"/>
        <a:defRPr sz="2400" b="0">
          <a:solidFill>
            <a:srgbClr val="002062"/>
          </a:solidFill>
          <a:latin typeface="Tahoma" pitchFamily="34" charset="0"/>
          <a:ea typeface="Tahoma" pitchFamily="34" charset="0"/>
          <a:cs typeface="Tahoma" pitchFamily="34" charset="0"/>
        </a:defRPr>
      </a:lvl3pPr>
      <a:lvl4pPr marL="16002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4pPr>
      <a:lvl5pPr marL="20574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5pPr>
      <a:lvl6pPr marL="2514600" indent="-228600" algn="l" rtl="0" eaLnBrk="1" fontAlgn="base" hangingPunct="1">
        <a:spcBef>
          <a:spcPct val="20000"/>
        </a:spcBef>
        <a:spcAft>
          <a:spcPct val="0"/>
        </a:spcAft>
        <a:buChar char="•"/>
        <a:defRPr sz="1600" b="1">
          <a:solidFill>
            <a:srgbClr val="002062"/>
          </a:solidFill>
          <a:latin typeface="+mn-lt"/>
        </a:defRPr>
      </a:lvl6pPr>
      <a:lvl7pPr marL="2971800" indent="-228600" algn="l" rtl="0" eaLnBrk="1" fontAlgn="base" hangingPunct="1">
        <a:spcBef>
          <a:spcPct val="20000"/>
        </a:spcBef>
        <a:spcAft>
          <a:spcPct val="0"/>
        </a:spcAft>
        <a:buChar char="•"/>
        <a:defRPr sz="1600" b="1">
          <a:solidFill>
            <a:srgbClr val="002062"/>
          </a:solidFill>
          <a:latin typeface="+mn-lt"/>
        </a:defRPr>
      </a:lvl7pPr>
      <a:lvl8pPr marL="3429000" indent="-228600" algn="l" rtl="0" eaLnBrk="1" fontAlgn="base" hangingPunct="1">
        <a:spcBef>
          <a:spcPct val="20000"/>
        </a:spcBef>
        <a:spcAft>
          <a:spcPct val="0"/>
        </a:spcAft>
        <a:buChar char="•"/>
        <a:defRPr sz="1600" b="1">
          <a:solidFill>
            <a:srgbClr val="002062"/>
          </a:solidFill>
          <a:latin typeface="+mn-lt"/>
        </a:defRPr>
      </a:lvl8pPr>
      <a:lvl9pPr marL="3886200" indent="-228600" algn="l" rtl="0" eaLnBrk="1" fontAlgn="base" hangingPunct="1">
        <a:spcBef>
          <a:spcPct val="20000"/>
        </a:spcBef>
        <a:spcAft>
          <a:spcPct val="0"/>
        </a:spcAft>
        <a:buChar char="•"/>
        <a:defRPr sz="1600" b="1">
          <a:solidFill>
            <a:srgbClr val="00206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xgliu@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ucdart.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en.wikipedia.org/wiki/Coherer" TargetMode="External"/><Relationship Id="rId5" Type="http://schemas.openxmlformats.org/officeDocument/2006/relationships/hyperlink" Target="http://www.historywebsite.co.uk/Museum/Engineering/Electronics/history/earlytxrx.htm" TargetMode="Externa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 Id="rId5" Type="http://schemas.openxmlformats.org/officeDocument/2006/relationships/image" Target="../media/image38.gif"/><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uv201.com/Tube_Pages/deforest_audion.htm" TargetMode="External"/><Relationship Id="rId7" Type="http://schemas.openxmlformats.org/officeDocument/2006/relationships/image" Target="../media/image40.jpeg"/><Relationship Id="rId2" Type="http://schemas.openxmlformats.org/officeDocument/2006/relationships/hyperlink" Target="http://en.wikipedia.org/wiki/Lee_de_Forest" TargetMode="Externa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hyperlink" Target="http://historysanjose.org/wp/research-collection/collections/the-perham-collection/the-people/lee-de-forest/" TargetMode="External"/><Relationship Id="rId4" Type="http://schemas.openxmlformats.org/officeDocument/2006/relationships/hyperlink" Target="http://earlyradiohistory.us/1907aud.ht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www.rapidonline.com/electronic-components/kt88-tetrode-valve-35365" TargetMode="External"/><Relationship Id="rId3" Type="http://schemas.openxmlformats.org/officeDocument/2006/relationships/image" Target="../media/image42.jpeg"/><Relationship Id="rId7" Type="http://schemas.openxmlformats.org/officeDocument/2006/relationships/hyperlink" Target="http://www.hamradioschool.com/g6b10-vacuum-tube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44.jpeg"/><Relationship Id="rId10" Type="http://schemas.openxmlformats.org/officeDocument/2006/relationships/image" Target="../media/image46.jpeg"/><Relationship Id="rId4" Type="http://schemas.openxmlformats.org/officeDocument/2006/relationships/image" Target="../media/image43.jpeg"/><Relationship Id="rId9"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Edwin_Armstrong" TargetMode="External"/><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comments" Target="../comments/comment1.xml"/><Relationship Id="rId5" Type="http://schemas.openxmlformats.org/officeDocument/2006/relationships/hyperlink" Target="http://en.wikipedia.org/wiki/Regenerative_circuit" TargetMode="External"/><Relationship Id="rId4" Type="http://schemas.openxmlformats.org/officeDocument/2006/relationships/hyperlink" Target="http://en.wikipedia.org/wiki/Armstrong_oscillat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en.wikipedia.org/wiki/Edwin_Howard_Armstrong" TargetMode="Externa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hyperlink" Target="http://microwavetubes.iwarp.com/How_Magnetron_Work.html" TargetMode="External"/><Relationship Id="rId1" Type="http://schemas.openxmlformats.org/officeDocument/2006/relationships/slideLayout" Target="../slideLayouts/slideLayout3.xml"/><Relationship Id="rId4" Type="http://schemas.openxmlformats.org/officeDocument/2006/relationships/image" Target="../media/image59.gif"/></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xml"/><Relationship Id="rId4" Type="http://schemas.openxmlformats.org/officeDocument/2006/relationships/hyperlink" Target="http://spitfiresite.com/2010/04/deflating-british-radar-myths-of-world-war-ii.html/6"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jhuapl.edu/aboutapl/heritage/fuze/default.asp" TargetMode="External"/><Relationship Id="rId2" Type="http://schemas.openxmlformats.org/officeDocument/2006/relationships/hyperlink" Target="http://www.history.navy.mil/faqs/faq96-1.htm" TargetMode="Externa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3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hyperlink" Target="http://en.wikipedia.org/wiki/Transistor" TargetMode="External"/><Relationship Id="rId2" Type="http://schemas.openxmlformats.org/officeDocument/2006/relationships/image" Target="../media/image66.jpeg"/><Relationship Id="rId1" Type="http://schemas.openxmlformats.org/officeDocument/2006/relationships/slideLayout" Target="../slideLayouts/slideLayout3.xml"/><Relationship Id="rId6" Type="http://schemas.openxmlformats.org/officeDocument/2006/relationships/hyperlink" Target="http://www.zdnet.com/blog/computers/why-intels-22nm-technology-really-matters/5703" TargetMode="External"/><Relationship Id="rId5" Type="http://schemas.openxmlformats.org/officeDocument/2006/relationships/image" Target="../media/image69.png"/><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3.xml"/><Relationship Id="rId4" Type="http://schemas.openxmlformats.org/officeDocument/2006/relationships/hyperlink" Target="http://wccftech.com/intel-xeon-e52600-v3-haswellep-workstation-server-processors-unleashed-highperformance-computing/1"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3.xml"/><Relationship Id="rId6" Type="http://schemas.openxmlformats.org/officeDocument/2006/relationships/image" Target="../media/image86.jpeg"/><Relationship Id="rId5" Type="http://schemas.openxmlformats.org/officeDocument/2006/relationships/hyperlink" Target="http://www.microwavejournal.com/articles/8334-two-stage-ultra-low-noise-amplifiers" TargetMode="External"/><Relationship Id="rId4" Type="http://schemas.openxmlformats.org/officeDocument/2006/relationships/image" Target="../media/image85.jpeg"/></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3.xml"/><Relationship Id="rId4" Type="http://schemas.openxmlformats.org/officeDocument/2006/relationships/image" Target="../media/image91.jpeg"/></Relationships>
</file>

<file path=ppt/slides/_rels/slide4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jpeg"/><Relationship Id="rId1" Type="http://schemas.openxmlformats.org/officeDocument/2006/relationships/slideLayout" Target="../slideLayouts/slideLayout3.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mil-aero.analog.com/en/radar/segment/ma.html" TargetMode="External"/><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3.xml"/><Relationship Id="rId5" Type="http://schemas.openxmlformats.org/officeDocument/2006/relationships/image" Target="../media/image104.jpeg"/><Relationship Id="rId4" Type="http://schemas.openxmlformats.org/officeDocument/2006/relationships/image" Target="../media/image103.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jpeg"/><Relationship Id="rId1" Type="http://schemas.openxmlformats.org/officeDocument/2006/relationships/slideLayout" Target="../slideLayouts/slideLayout3.xml"/><Relationship Id="rId5" Type="http://schemas.openxmlformats.org/officeDocument/2006/relationships/image" Target="../media/image108.gif"/><Relationship Id="rId4" Type="http://schemas.openxmlformats.org/officeDocument/2006/relationships/image" Target="../media/image10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674007" y="4226412"/>
            <a:ext cx="5786199" cy="2323713"/>
          </a:xfrm>
          <a:prstGeom prst="rect">
            <a:avLst/>
          </a:prstGeom>
          <a:noFill/>
          <a:ln w="9525">
            <a:noFill/>
            <a:miter lim="800000"/>
            <a:headEnd/>
            <a:tailEnd/>
          </a:ln>
        </p:spPr>
        <p:txBody>
          <a:bodyPr wrap="none" lIns="0">
            <a:spAutoFit/>
          </a:bodyPr>
          <a:lstStyle/>
          <a:p>
            <a:r>
              <a:rPr lang="en-US" sz="2000" dirty="0">
                <a:solidFill>
                  <a:schemeClr val="bg1"/>
                </a:solidFill>
                <a:latin typeface="Kalinga" panose="020B0502040204020203" pitchFamily="34" charset="0"/>
                <a:cs typeface="Kalinga" panose="020B0502040204020203" pitchFamily="34" charset="0"/>
              </a:rPr>
              <a:t>Xiaoguang “Leo” Liu</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Assistant Professor</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School of Electrical and Computer Engineering</a:t>
            </a:r>
          </a:p>
          <a:p>
            <a:endParaRPr lang="en-US" sz="500" dirty="0">
              <a:solidFill>
                <a:schemeClr val="bg1"/>
              </a:solidFill>
              <a:latin typeface="Kalinga" panose="020B0502040204020203" pitchFamily="34" charset="0"/>
              <a:cs typeface="Kalinga" panose="020B0502040204020203" pitchFamily="34" charset="0"/>
            </a:endParaRP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Tel: </a:t>
            </a:r>
            <a:r>
              <a:rPr lang="en-US" sz="2000" dirty="0" smtClean="0">
                <a:solidFill>
                  <a:schemeClr val="bg1"/>
                </a:solidFill>
                <a:latin typeface="Kalinga" panose="020B0502040204020203" pitchFamily="34" charset="0"/>
                <a:cs typeface="Kalinga" panose="020B0502040204020203" pitchFamily="34" charset="0"/>
              </a:rPr>
              <a:t>530-289-6367</a:t>
            </a:r>
            <a:endParaRPr lang="en-US" sz="2000" dirty="0">
              <a:solidFill>
                <a:schemeClr val="bg1"/>
              </a:solidFill>
              <a:latin typeface="Kalinga" panose="020B0502040204020203" pitchFamily="34" charset="0"/>
              <a:cs typeface="Kalinga" panose="020B0502040204020203" pitchFamily="34" charset="0"/>
            </a:endParaRPr>
          </a:p>
          <a:p>
            <a:endParaRPr lang="en-US" sz="5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3"/>
              </a:rPr>
              <a:t>lxgliu@ucdavis.edu</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4"/>
              </a:rPr>
              <a:t>http://</a:t>
            </a:r>
            <a:r>
              <a:rPr lang="en-US" sz="2000" dirty="0" smtClean="0">
                <a:solidFill>
                  <a:schemeClr val="bg1">
                    <a:lumMod val="75000"/>
                    <a:lumOff val="25000"/>
                  </a:schemeClr>
                </a:solidFill>
                <a:latin typeface="Kalinga" panose="020B0502040204020203" pitchFamily="34" charset="0"/>
                <a:cs typeface="Kalinga" panose="020B0502040204020203" pitchFamily="34" charset="0"/>
                <a:hlinkClick r:id="rId4"/>
              </a:rPr>
              <a:t>ucdart.net</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p:txBody>
      </p:sp>
      <p:sp>
        <p:nvSpPr>
          <p:cNvPr id="4" name="Title 3"/>
          <p:cNvSpPr>
            <a:spLocks noGrp="1"/>
          </p:cNvSpPr>
          <p:nvPr>
            <p:ph type="ctrTitle"/>
          </p:nvPr>
        </p:nvSpPr>
        <p:spPr>
          <a:xfrm>
            <a:off x="621611" y="1302327"/>
            <a:ext cx="8073362" cy="1143000"/>
          </a:xfrm>
        </p:spPr>
        <p:txBody>
          <a:bodyPr lIns="0">
            <a:normAutofit/>
          </a:bodyPr>
          <a:lstStyle/>
          <a:p>
            <a:r>
              <a:rPr lang="en-US" dirty="0" smtClean="0">
                <a:latin typeface="Franklin Gothic Demi" panose="020B0703020102020204" pitchFamily="34" charset="0"/>
              </a:rPr>
              <a:t>Design of RF &amp; Microwave Systems</a:t>
            </a:r>
            <a:endParaRPr lang="en-US" dirty="0">
              <a:latin typeface="Franklin Gothic Demi" panose="020B0703020102020204" pitchFamily="34" charset="0"/>
            </a:endParaRPr>
          </a:p>
        </p:txBody>
      </p:sp>
      <p:sp>
        <p:nvSpPr>
          <p:cNvPr id="5" name="Text Placeholder 4"/>
          <p:cNvSpPr>
            <a:spLocks noGrp="1"/>
          </p:cNvSpPr>
          <p:nvPr>
            <p:ph type="subTitle" idx="1"/>
          </p:nvPr>
        </p:nvSpPr>
        <p:spPr>
          <a:xfrm>
            <a:off x="629767" y="1194971"/>
            <a:ext cx="4419600" cy="381000"/>
          </a:xfrm>
        </p:spPr>
        <p:txBody>
          <a:bodyPr lIns="0"/>
          <a:lstStyle/>
          <a:p>
            <a:r>
              <a:rPr lang="en-US" sz="2400" b="1" dirty="0" smtClean="0">
                <a:solidFill>
                  <a:srgbClr val="BF9900"/>
                </a:solidFill>
              </a:rPr>
              <a:t>EEC 134 A&amp;B</a:t>
            </a:r>
            <a:endParaRPr lang="en-US" sz="2400" b="1" dirty="0">
              <a:solidFill>
                <a:srgbClr val="BF9900"/>
              </a:solidFill>
            </a:endParaRPr>
          </a:p>
        </p:txBody>
      </p:sp>
      <p:sp>
        <p:nvSpPr>
          <p:cNvPr id="7" name="TextBox 8"/>
          <p:cNvSpPr txBox="1">
            <a:spLocks noChangeArrowheads="1"/>
          </p:cNvSpPr>
          <p:nvPr/>
        </p:nvSpPr>
        <p:spPr bwMode="auto">
          <a:xfrm>
            <a:off x="662432" y="2651616"/>
            <a:ext cx="5761517" cy="1077218"/>
          </a:xfrm>
          <a:prstGeom prst="rect">
            <a:avLst/>
          </a:prstGeom>
          <a:noFill/>
          <a:ln w="9525">
            <a:noFill/>
            <a:miter lim="800000"/>
            <a:headEnd/>
            <a:tailEnd/>
          </a:ln>
        </p:spPr>
        <p:txBody>
          <a:bodyPr wrap="square" lIns="0">
            <a:spAutoFit/>
          </a:bodyPr>
          <a:lstStyle/>
          <a:p>
            <a:pPr marL="1771650" indent="-1771650"/>
            <a:r>
              <a:rPr lang="en-US" sz="3200" dirty="0">
                <a:solidFill>
                  <a:srgbClr val="091D58"/>
                </a:solidFill>
                <a:latin typeface="Myriad Pro" panose="020B0503030403020204" pitchFamily="34" charset="0"/>
              </a:rPr>
              <a:t>Lecture </a:t>
            </a:r>
            <a:r>
              <a:rPr lang="en-US" sz="3200" dirty="0" smtClean="0">
                <a:solidFill>
                  <a:srgbClr val="091D58"/>
                </a:solidFill>
                <a:latin typeface="Myriad Pro" panose="020B0503030403020204" pitchFamily="34" charset="0"/>
              </a:rPr>
              <a:t>1: 	Introduction through a Brief History of Radios</a:t>
            </a:r>
            <a:endParaRPr lang="en-US" sz="3200" dirty="0">
              <a:solidFill>
                <a:srgbClr val="091D58"/>
              </a:solidFill>
              <a:latin typeface="Myriad Pro" panose="020B0503030403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Electromagnetic Induction</a:t>
            </a:r>
            <a:endParaRPr lang="en-US" dirty="0"/>
          </a:p>
        </p:txBody>
      </p:sp>
      <p:sp>
        <p:nvSpPr>
          <p:cNvPr id="3" name="Text Placeholder 2"/>
          <p:cNvSpPr>
            <a:spLocks noGrp="1"/>
          </p:cNvSpPr>
          <p:nvPr>
            <p:ph type="body" sz="quarter" idx="10"/>
          </p:nvPr>
        </p:nvSpPr>
        <p:spPr>
          <a:xfrm>
            <a:off x="304800" y="933262"/>
            <a:ext cx="8445061" cy="4335463"/>
          </a:xfrm>
        </p:spPr>
        <p:txBody>
          <a:bodyPr/>
          <a:lstStyle/>
          <a:p>
            <a:r>
              <a:rPr lang="en-US" dirty="0" smtClean="0"/>
              <a:t>Around 1831, Michael Faraday experimentally demonstrated that a moving magnet can induce electric voltage</a:t>
            </a:r>
          </a:p>
          <a:p>
            <a:pPr lvl="1"/>
            <a:r>
              <a:rPr lang="en-US" dirty="0" smtClean="0"/>
              <a:t>This gives a big clue about the unification of electricity and magnetism</a:t>
            </a:r>
          </a:p>
          <a:p>
            <a:pPr lvl="1"/>
            <a:r>
              <a:rPr lang="en-US" dirty="0" smtClean="0"/>
              <a:t>This also lead to the invention of electric generator</a:t>
            </a:r>
          </a:p>
          <a:p>
            <a:r>
              <a:rPr lang="en-US" dirty="0" smtClean="0"/>
              <a:t>Faraday also demonstrated mutual induction, electric motor, and proposed the concept of electromagnetic “field” --- an interaction that extends beyond physical contact</a:t>
            </a:r>
          </a:p>
        </p:txBody>
      </p:sp>
      <p:pic>
        <p:nvPicPr>
          <p:cNvPr id="9218" name="Picture 2" descr="http://upload.wikimedia.org/wikipedia/commons/1/1c/Induction_experi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563" y="3958919"/>
            <a:ext cx="3305108" cy="250083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blogs.cas.suffolk.edu/kdshepard/files/2013/03/faraday-law-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835" y="3877460"/>
            <a:ext cx="3853684" cy="2582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690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James Clerk Maxwell</a:t>
            </a:r>
            <a:endParaRPr lang="en-US" dirty="0"/>
          </a:p>
        </p:txBody>
      </p:sp>
      <p:sp>
        <p:nvSpPr>
          <p:cNvPr id="3" name="Text Placeholder 2"/>
          <p:cNvSpPr>
            <a:spLocks noGrp="1"/>
          </p:cNvSpPr>
          <p:nvPr>
            <p:ph type="body" sz="quarter" idx="10"/>
          </p:nvPr>
        </p:nvSpPr>
        <p:spPr>
          <a:xfrm>
            <a:off x="304801" y="933262"/>
            <a:ext cx="5311140" cy="4335463"/>
          </a:xfrm>
        </p:spPr>
        <p:txBody>
          <a:bodyPr/>
          <a:lstStyle/>
          <a:p>
            <a:r>
              <a:rPr lang="en-US" sz="2400" dirty="0" smtClean="0"/>
              <a:t>The Maxwell’s Equations</a:t>
            </a:r>
          </a:p>
          <a:p>
            <a:pPr lvl="1"/>
            <a:r>
              <a:rPr lang="en-US" sz="2000" dirty="0" smtClean="0"/>
              <a:t>Introduced the concept of “displacement current</a:t>
            </a:r>
          </a:p>
          <a:p>
            <a:pPr lvl="1"/>
            <a:r>
              <a:rPr lang="en-US" sz="2000" dirty="0" smtClean="0"/>
              <a:t>Unified electric and magnetic theory</a:t>
            </a:r>
          </a:p>
          <a:p>
            <a:pPr lvl="1"/>
            <a:r>
              <a:rPr lang="en-US" sz="2000" dirty="0" smtClean="0"/>
              <a:t>Predicted the electromagnetic wave  </a:t>
            </a:r>
          </a:p>
          <a:p>
            <a:r>
              <a:rPr lang="en-US" sz="2400" dirty="0" smtClean="0"/>
              <a:t>Also invented color photography and pioneered modern control theory</a:t>
            </a:r>
            <a:endParaRPr lang="en-US" sz="2400" dirty="0"/>
          </a:p>
        </p:txBody>
      </p:sp>
      <p:pic>
        <p:nvPicPr>
          <p:cNvPr id="4" name="Picture 2" descr="http://www.optcorp.com/images2/articles/full-Maxwell.jpg"/>
          <p:cNvPicPr>
            <a:picLocks noChangeAspect="1" noChangeArrowheads="1"/>
          </p:cNvPicPr>
          <p:nvPr/>
        </p:nvPicPr>
        <p:blipFill>
          <a:blip r:embed="rId2" cstate="print"/>
          <a:srcRect/>
          <a:stretch>
            <a:fillRect/>
          </a:stretch>
        </p:blipFill>
        <p:spPr bwMode="auto">
          <a:xfrm>
            <a:off x="5715000" y="1028700"/>
            <a:ext cx="2473827" cy="3086099"/>
          </a:xfrm>
          <a:prstGeom prst="rect">
            <a:avLst/>
          </a:prstGeom>
          <a:ln>
            <a:noFill/>
          </a:ln>
          <a:effectLst>
            <a:outerShdw blurRad="292100" dist="139700" dir="2700000" algn="tl" rotWithShape="0">
              <a:srgbClr val="333333">
                <a:alpha val="65000"/>
              </a:srgbClr>
            </a:outerShdw>
          </a:effectLst>
        </p:spPr>
      </p:pic>
      <p:pic>
        <p:nvPicPr>
          <p:cNvPr id="5" name="Picture 8" descr="maxwell's equations in point form"/>
          <p:cNvPicPr>
            <a:picLocks noChangeAspect="1" noChangeArrowheads="1"/>
          </p:cNvPicPr>
          <p:nvPr/>
        </p:nvPicPr>
        <p:blipFill>
          <a:blip r:embed="rId3" cstate="print"/>
          <a:srcRect l="20455"/>
          <a:stretch>
            <a:fillRect/>
          </a:stretch>
        </p:blipFill>
        <p:spPr bwMode="auto">
          <a:xfrm>
            <a:off x="507627" y="4530249"/>
            <a:ext cx="1565814" cy="1940532"/>
          </a:xfrm>
          <a:prstGeom prst="rect">
            <a:avLst/>
          </a:prstGeom>
          <a:noFill/>
        </p:spPr>
      </p:pic>
      <p:pic>
        <p:nvPicPr>
          <p:cNvPr id="6" name="Picture 10" descr="A treatise on electricity and magnetism by James Clerk Maxwell"/>
          <p:cNvPicPr>
            <a:picLocks noChangeAspect="1" noChangeArrowheads="1"/>
          </p:cNvPicPr>
          <p:nvPr/>
        </p:nvPicPr>
        <p:blipFill>
          <a:blip r:embed="rId4" cstate="print"/>
          <a:srcRect b="40800"/>
          <a:stretch>
            <a:fillRect/>
          </a:stretch>
        </p:blipFill>
        <p:spPr bwMode="auto">
          <a:xfrm>
            <a:off x="2321847" y="4593696"/>
            <a:ext cx="1927834" cy="1914895"/>
          </a:xfrm>
          <a:prstGeom prst="rect">
            <a:avLst/>
          </a:prstGeom>
          <a:ln>
            <a:noFill/>
          </a:ln>
          <a:effectLst/>
        </p:spPr>
      </p:pic>
      <p:pic>
        <p:nvPicPr>
          <p:cNvPr id="8" name="Picture 2" descr="http://www.mlahanas.de/Physics/Bios/images/MaxwellDis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5796" y="4599545"/>
            <a:ext cx="1371600" cy="19182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zauberklang.ch/filmcolors/wp-content/uploads/2013/05/CoePhotography_Maxwe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0697" y="4599545"/>
            <a:ext cx="1968222" cy="190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2258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Electromagnetic Spectrum</a:t>
            </a:r>
            <a:endParaRPr lang="en-US" dirty="0"/>
          </a:p>
        </p:txBody>
      </p:sp>
      <p:sp>
        <p:nvSpPr>
          <p:cNvPr id="3" name="Text Placeholder 2"/>
          <p:cNvSpPr>
            <a:spLocks noGrp="1"/>
          </p:cNvSpPr>
          <p:nvPr>
            <p:ph type="body" sz="quarter" idx="10"/>
          </p:nvPr>
        </p:nvSpPr>
        <p:spPr/>
        <p:txBody>
          <a:bodyPr/>
          <a:lstStyle/>
          <a:p>
            <a:endParaRPr lang="en-US"/>
          </a:p>
        </p:txBody>
      </p:sp>
      <p:pic>
        <p:nvPicPr>
          <p:cNvPr id="148481" name="Picture 1"/>
          <p:cNvPicPr>
            <a:picLocks noChangeAspect="1" noChangeArrowheads="1"/>
          </p:cNvPicPr>
          <p:nvPr/>
        </p:nvPicPr>
        <p:blipFill>
          <a:blip r:embed="rId2" cstate="print"/>
          <a:srcRect/>
          <a:stretch>
            <a:fillRect/>
          </a:stretch>
        </p:blipFill>
        <p:spPr bwMode="auto">
          <a:xfrm>
            <a:off x="304800" y="1314451"/>
            <a:ext cx="8534400" cy="4716596"/>
          </a:xfrm>
          <a:prstGeom prst="rect">
            <a:avLst/>
          </a:prstGeom>
          <a:noFill/>
          <a:ln w="9525">
            <a:noFill/>
            <a:miter lim="800000"/>
            <a:headEnd/>
            <a:tailEnd/>
          </a:ln>
        </p:spPr>
      </p:pic>
    </p:spTree>
    <p:extLst>
      <p:ext uri="{BB962C8B-B14F-4D97-AF65-F5344CB8AC3E}">
        <p14:creationId xmlns:p14="http://schemas.microsoft.com/office/powerpoint/2010/main" val="2059660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Heinrich Rudolf Hertz</a:t>
            </a:r>
            <a:r>
              <a:rPr lang="en-US" b="0" dirty="0" smtClean="0"/>
              <a:t> </a:t>
            </a:r>
            <a:endParaRPr lang="en-US" dirty="0"/>
          </a:p>
        </p:txBody>
      </p:sp>
      <p:sp>
        <p:nvSpPr>
          <p:cNvPr id="3" name="Text Placeholder 2"/>
          <p:cNvSpPr>
            <a:spLocks noGrp="1"/>
          </p:cNvSpPr>
          <p:nvPr>
            <p:ph type="body" sz="quarter" idx="10"/>
          </p:nvPr>
        </p:nvSpPr>
        <p:spPr/>
        <p:txBody>
          <a:bodyPr/>
          <a:lstStyle/>
          <a:p>
            <a:r>
              <a:rPr lang="en-US" sz="2400" dirty="0" smtClean="0"/>
              <a:t>Experimentally verified Maxwell’s theory of electromagnetic waves</a:t>
            </a:r>
          </a:p>
          <a:p>
            <a:pPr lvl="1"/>
            <a:r>
              <a:rPr lang="en-US" sz="2000" dirty="0" smtClean="0"/>
              <a:t>By building a radio transmitter and receiver</a:t>
            </a:r>
            <a:endParaRPr lang="en-US" sz="2000" dirty="0"/>
          </a:p>
        </p:txBody>
      </p:sp>
      <p:pic>
        <p:nvPicPr>
          <p:cNvPr id="32770" name="Picture 2" descr="http://mouloudrahmani.com/images/HertzExperiment.jpg"/>
          <p:cNvPicPr>
            <a:picLocks noChangeAspect="1" noChangeArrowheads="1"/>
          </p:cNvPicPr>
          <p:nvPr/>
        </p:nvPicPr>
        <p:blipFill>
          <a:blip r:embed="rId2" cstate="print"/>
          <a:srcRect/>
          <a:stretch>
            <a:fillRect/>
          </a:stretch>
        </p:blipFill>
        <p:spPr bwMode="auto">
          <a:xfrm>
            <a:off x="1632857" y="2447120"/>
            <a:ext cx="5715000" cy="3933826"/>
          </a:xfrm>
          <a:prstGeom prst="rect">
            <a:avLst/>
          </a:prstGeom>
          <a:noFill/>
        </p:spPr>
      </p:pic>
      <p:sp>
        <p:nvSpPr>
          <p:cNvPr id="5" name="Rectangle 4"/>
          <p:cNvSpPr/>
          <p:nvPr/>
        </p:nvSpPr>
        <p:spPr>
          <a:xfrm>
            <a:off x="1562100" y="5905359"/>
            <a:ext cx="5715000" cy="461665"/>
          </a:xfrm>
          <a:prstGeom prst="rect">
            <a:avLst/>
          </a:prstGeom>
          <a:solidFill>
            <a:srgbClr val="FFFFFF">
              <a:alpha val="80000"/>
            </a:srgbClr>
          </a:solidFill>
        </p:spPr>
        <p:txBody>
          <a:bodyPr wrap="square">
            <a:spAutoFit/>
          </a:bodyPr>
          <a:lstStyle/>
          <a:p>
            <a:r>
              <a:rPr lang="en-US" sz="1200" dirty="0" smtClean="0">
                <a:solidFill>
                  <a:srgbClr val="000000"/>
                </a:solidFill>
              </a:rPr>
              <a:t>Original Apparatus used by </a:t>
            </a:r>
            <a:r>
              <a:rPr lang="en-US" sz="1200" b="1" dirty="0" smtClean="0">
                <a:solidFill>
                  <a:srgbClr val="000000"/>
                </a:solidFill>
              </a:rPr>
              <a:t>Heinrich Rudolf Hertz</a:t>
            </a:r>
            <a:r>
              <a:rPr lang="en-US" sz="1200" dirty="0" smtClean="0">
                <a:solidFill>
                  <a:srgbClr val="000000"/>
                </a:solidFill>
              </a:rPr>
              <a:t> (February 22, 1857 – January 1, 1894) for his experiments to prove the existence of electromagnetic waves.</a:t>
            </a:r>
            <a:endParaRPr lang="en-US" sz="1200" dirty="0">
              <a:solidFill>
                <a:srgbClr val="000000"/>
              </a:solidFill>
            </a:endParaRPr>
          </a:p>
        </p:txBody>
      </p:sp>
      <p:sp>
        <p:nvSpPr>
          <p:cNvPr id="6" name="Rectangle 5"/>
          <p:cNvSpPr/>
          <p:nvPr/>
        </p:nvSpPr>
        <p:spPr>
          <a:xfrm>
            <a:off x="1714500" y="6628107"/>
            <a:ext cx="5410200" cy="230832"/>
          </a:xfrm>
          <a:prstGeom prst="rect">
            <a:avLst/>
          </a:prstGeom>
        </p:spPr>
        <p:txBody>
          <a:bodyPr wrap="square">
            <a:spAutoFit/>
          </a:bodyPr>
          <a:lstStyle/>
          <a:p>
            <a:r>
              <a:rPr lang="en-US" sz="900" dirty="0" smtClean="0">
                <a:solidFill>
                  <a:schemeClr val="bg1"/>
                </a:solidFill>
              </a:rPr>
              <a:t>http://mouloudrahmani.com/electrical/rfmicrowave/RFMicrowaveHome.html</a:t>
            </a:r>
            <a:endParaRPr lang="en-US" sz="900" dirty="0">
              <a:solidFill>
                <a:schemeClr val="bg1"/>
              </a:solidFill>
            </a:endParaRPr>
          </a:p>
        </p:txBody>
      </p:sp>
    </p:spTree>
    <p:extLst>
      <p:ext uri="{BB962C8B-B14F-4D97-AF65-F5344CB8AC3E}">
        <p14:creationId xmlns:p14="http://schemas.microsoft.com/office/powerpoint/2010/main" val="18356668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www.sparkmuseum.com/images/Misc-Images/HERTZ_TABLE.JPG"/>
          <p:cNvPicPr>
            <a:picLocks noChangeAspect="1" noChangeArrowheads="1"/>
          </p:cNvPicPr>
          <p:nvPr/>
        </p:nvPicPr>
        <p:blipFill>
          <a:blip r:embed="rId2" cstate="print"/>
          <a:srcRect/>
          <a:stretch>
            <a:fillRect/>
          </a:stretch>
        </p:blipFill>
        <p:spPr bwMode="auto">
          <a:xfrm>
            <a:off x="1544612" y="2633273"/>
            <a:ext cx="5566480" cy="3765295"/>
          </a:xfrm>
          <a:prstGeom prst="rect">
            <a:avLst/>
          </a:prstGeom>
          <a:noFill/>
        </p:spPr>
      </p:pic>
      <p:sp>
        <p:nvSpPr>
          <p:cNvPr id="2" name="Title 1"/>
          <p:cNvSpPr>
            <a:spLocks noGrp="1"/>
          </p:cNvSpPr>
          <p:nvPr>
            <p:ph type="title"/>
          </p:nvPr>
        </p:nvSpPr>
        <p:spPr/>
        <p:txBody>
          <a:bodyPr>
            <a:normAutofit/>
          </a:bodyPr>
          <a:lstStyle/>
          <a:p>
            <a:r>
              <a:rPr lang="en-US" dirty="0" smtClean="0"/>
              <a:t>Hertz</a:t>
            </a:r>
            <a:r>
              <a:rPr lang="en-US" b="0" dirty="0" smtClean="0"/>
              <a:t>’s Experiment Set-up</a:t>
            </a:r>
            <a:endParaRPr lang="en-US" dirty="0"/>
          </a:p>
        </p:txBody>
      </p:sp>
      <p:sp>
        <p:nvSpPr>
          <p:cNvPr id="3" name="Text Placeholder 2"/>
          <p:cNvSpPr>
            <a:spLocks noGrp="1"/>
          </p:cNvSpPr>
          <p:nvPr>
            <p:ph type="body" sz="quarter" idx="10"/>
          </p:nvPr>
        </p:nvSpPr>
        <p:spPr/>
        <p:txBody>
          <a:bodyPr/>
          <a:lstStyle/>
          <a:p>
            <a:r>
              <a:rPr lang="en-US" dirty="0" smtClean="0"/>
              <a:t>Spark transmitter and receiver</a:t>
            </a:r>
          </a:p>
          <a:p>
            <a:pPr lvl="1"/>
            <a:r>
              <a:rPr lang="en-US" dirty="0" smtClean="0"/>
              <a:t>Use high voltage to induce sparks between two closely placed electrodes</a:t>
            </a:r>
          </a:p>
          <a:p>
            <a:pPr lvl="1"/>
            <a:r>
              <a:rPr lang="en-US" dirty="0" smtClean="0"/>
              <a:t>The sparks give off radio waves of a wide range of frequencies</a:t>
            </a:r>
          </a:p>
          <a:p>
            <a:pPr lvl="1"/>
            <a:r>
              <a:rPr lang="en-US" dirty="0" smtClean="0"/>
              <a:t>Hertz’s experiment requires very high power to ignite the spark in the receiver</a:t>
            </a:r>
            <a:endParaRPr lang="en-US" dirty="0"/>
          </a:p>
        </p:txBody>
      </p:sp>
      <p:sp>
        <p:nvSpPr>
          <p:cNvPr id="4" name="Rectangle 3"/>
          <p:cNvSpPr/>
          <p:nvPr/>
        </p:nvSpPr>
        <p:spPr>
          <a:xfrm>
            <a:off x="1745671" y="6627168"/>
            <a:ext cx="4572000" cy="230832"/>
          </a:xfrm>
          <a:prstGeom prst="rect">
            <a:avLst/>
          </a:prstGeom>
        </p:spPr>
        <p:txBody>
          <a:bodyPr>
            <a:spAutoFit/>
          </a:bodyPr>
          <a:lstStyle/>
          <a:p>
            <a:r>
              <a:rPr lang="en-US" sz="900" dirty="0" smtClean="0">
                <a:solidFill>
                  <a:schemeClr val="bg1"/>
                </a:solidFill>
              </a:rPr>
              <a:t>http://www.sparkmuseum.com/BOOK_HERTZ.HTM</a:t>
            </a:r>
            <a:endParaRPr lang="en-US" sz="900" dirty="0">
              <a:solidFill>
                <a:schemeClr val="bg1"/>
              </a:solidFill>
            </a:endParaRPr>
          </a:p>
        </p:txBody>
      </p:sp>
    </p:spTree>
    <p:extLst>
      <p:ext uri="{BB962C8B-B14F-4D97-AF65-F5344CB8AC3E}">
        <p14:creationId xmlns:p14="http://schemas.microsoft.com/office/powerpoint/2010/main" val="2585374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Guglielmo</a:t>
            </a:r>
            <a:r>
              <a:rPr lang="en-US" dirty="0" smtClean="0"/>
              <a:t> Marconi</a:t>
            </a:r>
            <a:endParaRPr lang="en-US" dirty="0"/>
          </a:p>
        </p:txBody>
      </p:sp>
      <p:sp>
        <p:nvSpPr>
          <p:cNvPr id="3" name="Text Placeholder 2"/>
          <p:cNvSpPr>
            <a:spLocks noGrp="1"/>
          </p:cNvSpPr>
          <p:nvPr>
            <p:ph type="body" sz="quarter" idx="10"/>
          </p:nvPr>
        </p:nvSpPr>
        <p:spPr/>
        <p:txBody>
          <a:bodyPr/>
          <a:lstStyle/>
          <a:p>
            <a:r>
              <a:rPr lang="en-US" sz="2400" dirty="0" smtClean="0"/>
              <a:t>Realized the potential of using radio waves for long range wireless communication</a:t>
            </a:r>
          </a:p>
          <a:p>
            <a:r>
              <a:rPr lang="en-US" sz="2400" dirty="0" smtClean="0"/>
              <a:t>A very successful businessman</a:t>
            </a:r>
          </a:p>
        </p:txBody>
      </p:sp>
      <p:sp>
        <p:nvSpPr>
          <p:cNvPr id="7" name="Rectangle 6"/>
          <p:cNvSpPr/>
          <p:nvPr/>
        </p:nvSpPr>
        <p:spPr>
          <a:xfrm>
            <a:off x="1502229" y="6618651"/>
            <a:ext cx="3886200" cy="230832"/>
          </a:xfrm>
          <a:prstGeom prst="rect">
            <a:avLst/>
          </a:prstGeom>
        </p:spPr>
        <p:txBody>
          <a:bodyPr wrap="square">
            <a:spAutoFit/>
          </a:bodyPr>
          <a:lstStyle/>
          <a:p>
            <a:r>
              <a:rPr lang="en-US" sz="900" dirty="0" smtClean="0">
                <a:solidFill>
                  <a:schemeClr val="bg1"/>
                </a:solidFill>
              </a:rPr>
              <a:t>http://en.wikipedia.org/wiki/File:Marconi_at_desk.jpg</a:t>
            </a:r>
            <a:endParaRPr lang="en-US" sz="900" dirty="0">
              <a:solidFill>
                <a:schemeClr val="bg1"/>
              </a:solidFill>
            </a:endParaRPr>
          </a:p>
        </p:txBody>
      </p:sp>
      <p:pic>
        <p:nvPicPr>
          <p:cNvPr id="39938" name="Picture 2" descr="http://upload.wikimedia.org/wikipedia/en/f/f8/Marconi_at_desk.jpg"/>
          <p:cNvPicPr>
            <a:picLocks noChangeAspect="1" noChangeArrowheads="1"/>
          </p:cNvPicPr>
          <p:nvPr/>
        </p:nvPicPr>
        <p:blipFill>
          <a:blip r:embed="rId2" cstate="print"/>
          <a:srcRect/>
          <a:stretch>
            <a:fillRect/>
          </a:stretch>
        </p:blipFill>
        <p:spPr bwMode="auto">
          <a:xfrm>
            <a:off x="1199923" y="2540987"/>
            <a:ext cx="6702878" cy="3624161"/>
          </a:xfrm>
          <a:prstGeom prst="rect">
            <a:avLst/>
          </a:prstGeom>
          <a:noFill/>
        </p:spPr>
      </p:pic>
    </p:spTree>
    <p:extLst>
      <p:ext uri="{BB962C8B-B14F-4D97-AF65-F5344CB8AC3E}">
        <p14:creationId xmlns:p14="http://schemas.microsoft.com/office/powerpoint/2010/main" val="1869207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Titanic</a:t>
            </a:r>
            <a:endParaRPr lang="en-US" dirty="0"/>
          </a:p>
        </p:txBody>
      </p:sp>
      <p:sp>
        <p:nvSpPr>
          <p:cNvPr id="3" name="Text Placeholder 2"/>
          <p:cNvSpPr>
            <a:spLocks noGrp="1"/>
          </p:cNvSpPr>
          <p:nvPr>
            <p:ph type="body" sz="quarter" idx="10"/>
          </p:nvPr>
        </p:nvSpPr>
        <p:spPr/>
        <p:txBody>
          <a:bodyPr/>
          <a:lstStyle/>
          <a:p>
            <a:r>
              <a:rPr lang="en-US" sz="2400" dirty="0" smtClean="0"/>
              <a:t>12:40 am, 15 </a:t>
            </a:r>
            <a:r>
              <a:rPr lang="en-US" sz="2400" dirty="0"/>
              <a:t>April </a:t>
            </a:r>
            <a:r>
              <a:rPr lang="en-US" sz="2400" dirty="0" smtClean="0"/>
              <a:t>1912  R.M.S</a:t>
            </a:r>
            <a:r>
              <a:rPr lang="en-US" sz="2400" dirty="0"/>
              <a:t>. Titanic to R.M.S. </a:t>
            </a:r>
            <a:r>
              <a:rPr lang="en-US" sz="2400" dirty="0" err="1"/>
              <a:t>Carpathia</a:t>
            </a:r>
            <a:r>
              <a:rPr lang="en-US" sz="2400" dirty="0"/>
              <a:t>:</a:t>
            </a:r>
            <a:br>
              <a:rPr lang="en-US" sz="2400" dirty="0"/>
            </a:br>
            <a:r>
              <a:rPr lang="en-US" sz="2400" dirty="0">
                <a:solidFill>
                  <a:schemeClr val="bg2">
                    <a:lumMod val="50000"/>
                    <a:lumOff val="50000"/>
                  </a:schemeClr>
                </a:solidFill>
              </a:rPr>
              <a:t>"SOS Titanic sinking by the head. We are about all down. Sinking. . ."</a:t>
            </a:r>
            <a:r>
              <a:rPr lang="en-US" sz="2400" dirty="0"/>
              <a:t> </a:t>
            </a:r>
          </a:p>
          <a:p>
            <a:endParaRPr lang="en-US" sz="2400" dirty="0"/>
          </a:p>
        </p:txBody>
      </p:sp>
      <p:pic>
        <p:nvPicPr>
          <p:cNvPr id="44036" name="Picture 4" descr="File:RMS Titanic 3.jpg"/>
          <p:cNvPicPr>
            <a:picLocks noChangeAspect="1" noChangeArrowheads="1"/>
          </p:cNvPicPr>
          <p:nvPr/>
        </p:nvPicPr>
        <p:blipFill>
          <a:blip r:embed="rId2" cstate="print"/>
          <a:srcRect/>
          <a:stretch>
            <a:fillRect/>
          </a:stretch>
        </p:blipFill>
        <p:spPr bwMode="auto">
          <a:xfrm>
            <a:off x="999897" y="3194739"/>
            <a:ext cx="3551465" cy="2610328"/>
          </a:xfrm>
          <a:prstGeom prst="rect">
            <a:avLst/>
          </a:prstGeom>
          <a:noFill/>
        </p:spPr>
      </p:pic>
      <p:pic>
        <p:nvPicPr>
          <p:cNvPr id="44038" name="Picture 6" descr="http://www.hf.ro/olympic%20r.jpg"/>
          <p:cNvPicPr>
            <a:picLocks noChangeAspect="1" noChangeArrowheads="1"/>
          </p:cNvPicPr>
          <p:nvPr/>
        </p:nvPicPr>
        <p:blipFill>
          <a:blip r:embed="rId3" cstate="print"/>
          <a:srcRect/>
          <a:stretch>
            <a:fillRect/>
          </a:stretch>
        </p:blipFill>
        <p:spPr bwMode="auto">
          <a:xfrm>
            <a:off x="4898572" y="3100993"/>
            <a:ext cx="2519555" cy="1920891"/>
          </a:xfrm>
          <a:prstGeom prst="rect">
            <a:avLst/>
          </a:prstGeom>
          <a:noFill/>
        </p:spPr>
      </p:pic>
      <p:pic>
        <p:nvPicPr>
          <p:cNvPr id="44040" name="Picture 8" descr="http://www.hf.ro/radioroom.jpg"/>
          <p:cNvPicPr>
            <a:picLocks noChangeAspect="1" noChangeArrowheads="1"/>
          </p:cNvPicPr>
          <p:nvPr/>
        </p:nvPicPr>
        <p:blipFill>
          <a:blip r:embed="rId4" cstate="print"/>
          <a:srcRect/>
          <a:stretch>
            <a:fillRect/>
          </a:stretch>
        </p:blipFill>
        <p:spPr bwMode="auto">
          <a:xfrm>
            <a:off x="5539485" y="4559166"/>
            <a:ext cx="2519555" cy="1419349"/>
          </a:xfrm>
          <a:prstGeom prst="rect">
            <a:avLst/>
          </a:prstGeom>
          <a:noFill/>
        </p:spPr>
      </p:pic>
      <p:sp>
        <p:nvSpPr>
          <p:cNvPr id="8" name="Rectangle 7"/>
          <p:cNvSpPr/>
          <p:nvPr/>
        </p:nvSpPr>
        <p:spPr>
          <a:xfrm>
            <a:off x="3886200" y="6611779"/>
            <a:ext cx="1345240" cy="246221"/>
          </a:xfrm>
          <a:prstGeom prst="rect">
            <a:avLst/>
          </a:prstGeom>
        </p:spPr>
        <p:txBody>
          <a:bodyPr wrap="none">
            <a:spAutoFit/>
          </a:bodyPr>
          <a:lstStyle/>
          <a:p>
            <a:r>
              <a:rPr lang="en-US" sz="1000" dirty="0" smtClean="0">
                <a:solidFill>
                  <a:schemeClr val="bg1"/>
                </a:solidFill>
              </a:rPr>
              <a:t>http://www.hf.ro/</a:t>
            </a:r>
            <a:endParaRPr lang="en-US" sz="1000" dirty="0">
              <a:solidFill>
                <a:schemeClr val="bg1"/>
              </a:solidFill>
            </a:endParaRPr>
          </a:p>
        </p:txBody>
      </p:sp>
    </p:spTree>
    <p:extLst>
      <p:ext uri="{BB962C8B-B14F-4D97-AF65-F5344CB8AC3E}">
        <p14:creationId xmlns:p14="http://schemas.microsoft.com/office/powerpoint/2010/main" val="2630486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Coherer </a:t>
            </a:r>
            <a:endParaRPr lang="en-US" dirty="0"/>
          </a:p>
        </p:txBody>
      </p:sp>
      <p:sp>
        <p:nvSpPr>
          <p:cNvPr id="3" name="Text Placeholder 2"/>
          <p:cNvSpPr>
            <a:spLocks noGrp="1"/>
          </p:cNvSpPr>
          <p:nvPr>
            <p:ph type="body" sz="quarter" idx="10"/>
          </p:nvPr>
        </p:nvSpPr>
        <p:spPr>
          <a:xfrm>
            <a:off x="304801" y="933262"/>
            <a:ext cx="4726100" cy="4335463"/>
          </a:xfrm>
        </p:spPr>
        <p:txBody>
          <a:bodyPr/>
          <a:lstStyle/>
          <a:p>
            <a:r>
              <a:rPr lang="en-US" dirty="0" smtClean="0"/>
              <a:t>The invention of the coherer allows weak signals to be detected</a:t>
            </a:r>
          </a:p>
          <a:p>
            <a:r>
              <a:rPr lang="en-US" dirty="0" smtClean="0"/>
              <a:t>The coherer consists of a tube filled by metal filings, and two electrodes contacting the metal filings</a:t>
            </a:r>
          </a:p>
          <a:p>
            <a:r>
              <a:rPr lang="en-US" dirty="0" smtClean="0"/>
              <a:t>Radio waves causes the conductivity between the electrodes to decrease</a:t>
            </a:r>
          </a:p>
          <a:p>
            <a:pPr lvl="1"/>
            <a:r>
              <a:rPr lang="en-US" dirty="0" smtClean="0"/>
              <a:t>Unfortunately, it only works once!</a:t>
            </a:r>
          </a:p>
          <a:p>
            <a:r>
              <a:rPr lang="en-US" dirty="0" smtClean="0"/>
              <a:t>The exact working principles of coherer is still not known</a:t>
            </a:r>
          </a:p>
          <a:p>
            <a:endParaRPr lang="en-US" dirty="0"/>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8"/>
          <p:cNvSpPr/>
          <p:nvPr/>
        </p:nvSpPr>
        <p:spPr>
          <a:xfrm>
            <a:off x="5119007" y="2003963"/>
            <a:ext cx="3325246" cy="646331"/>
          </a:xfrm>
          <a:prstGeom prst="rect">
            <a:avLst/>
          </a:prstGeom>
        </p:spPr>
        <p:txBody>
          <a:bodyPr wrap="square">
            <a:spAutoFit/>
          </a:bodyPr>
          <a:lstStyle/>
          <a:p>
            <a:r>
              <a:rPr lang="en-US" sz="1200" dirty="0" smtClean="0">
                <a:solidFill>
                  <a:schemeClr val="bg2">
                    <a:lumMod val="65000"/>
                    <a:lumOff val="35000"/>
                  </a:schemeClr>
                </a:solidFill>
                <a:latin typeface="Kalinga" panose="020B0502040204020203" pitchFamily="34" charset="0"/>
                <a:cs typeface="Kalinga" panose="020B0502040204020203" pitchFamily="34" charset="0"/>
              </a:rPr>
              <a:t>The </a:t>
            </a:r>
            <a:r>
              <a:rPr lang="en-US" sz="1200" dirty="0" err="1" smtClean="0">
                <a:solidFill>
                  <a:schemeClr val="bg2">
                    <a:lumMod val="65000"/>
                    <a:lumOff val="35000"/>
                  </a:schemeClr>
                </a:solidFill>
                <a:latin typeface="Kalinga" panose="020B0502040204020203" pitchFamily="34" charset="0"/>
                <a:cs typeface="Kalinga" panose="020B0502040204020203" pitchFamily="34" charset="0"/>
              </a:rPr>
              <a:t>radioconductor</a:t>
            </a:r>
            <a:r>
              <a:rPr lang="en-US" sz="1200" dirty="0" smtClean="0">
                <a:solidFill>
                  <a:schemeClr val="bg2">
                    <a:lumMod val="65000"/>
                    <a:lumOff val="35000"/>
                  </a:schemeClr>
                </a:solidFill>
                <a:latin typeface="Kalinga" panose="020B0502040204020203" pitchFamily="34" charset="0"/>
                <a:cs typeface="Kalinga" panose="020B0502040204020203" pitchFamily="34" charset="0"/>
              </a:rPr>
              <a:t> or </a:t>
            </a:r>
            <a:r>
              <a:rPr lang="en-US" sz="1200" b="1" dirty="0" smtClean="0">
                <a:solidFill>
                  <a:schemeClr val="bg2">
                    <a:lumMod val="65000"/>
                    <a:lumOff val="35000"/>
                  </a:schemeClr>
                </a:solidFill>
                <a:latin typeface="Kalinga" panose="020B0502040204020203" pitchFamily="34" charset="0"/>
                <a:cs typeface="Kalinga" panose="020B0502040204020203" pitchFamily="34" charset="0"/>
              </a:rPr>
              <a:t>coherer</a:t>
            </a:r>
            <a:r>
              <a:rPr lang="en-US" sz="1200" dirty="0" smtClean="0">
                <a:solidFill>
                  <a:schemeClr val="bg2">
                    <a:lumMod val="65000"/>
                    <a:lumOff val="35000"/>
                  </a:schemeClr>
                </a:solidFill>
                <a:latin typeface="Kalinga" panose="020B0502040204020203" pitchFamily="34" charset="0"/>
                <a:cs typeface="Kalinga" panose="020B0502040204020203" pitchFamily="34" charset="0"/>
              </a:rPr>
              <a:t> was invented in 1890 by the French physicist </a:t>
            </a:r>
            <a:r>
              <a:rPr lang="en-US" sz="1200" dirty="0" err="1" smtClean="0">
                <a:solidFill>
                  <a:schemeClr val="bg2">
                    <a:lumMod val="65000"/>
                    <a:lumOff val="35000"/>
                  </a:schemeClr>
                </a:solidFill>
                <a:latin typeface="Kalinga" panose="020B0502040204020203" pitchFamily="34" charset="0"/>
                <a:cs typeface="Kalinga" panose="020B0502040204020203" pitchFamily="34" charset="0"/>
              </a:rPr>
              <a:t>Edouard</a:t>
            </a:r>
            <a:r>
              <a:rPr lang="en-US" sz="1200" dirty="0" smtClean="0">
                <a:solidFill>
                  <a:schemeClr val="bg2">
                    <a:lumMod val="65000"/>
                    <a:lumOff val="35000"/>
                  </a:schemeClr>
                </a:solidFill>
                <a:latin typeface="Kalinga" panose="020B0502040204020203" pitchFamily="34" charset="0"/>
                <a:cs typeface="Kalinga" panose="020B0502040204020203" pitchFamily="34" charset="0"/>
              </a:rPr>
              <a:t> </a:t>
            </a:r>
            <a:r>
              <a:rPr lang="en-US" sz="1200" dirty="0" err="1" smtClean="0">
                <a:solidFill>
                  <a:schemeClr val="bg2">
                    <a:lumMod val="65000"/>
                    <a:lumOff val="35000"/>
                  </a:schemeClr>
                </a:solidFill>
                <a:latin typeface="Kalinga" panose="020B0502040204020203" pitchFamily="34" charset="0"/>
                <a:cs typeface="Kalinga" panose="020B0502040204020203" pitchFamily="34" charset="0"/>
              </a:rPr>
              <a:t>Branly</a:t>
            </a:r>
            <a:endParaRPr lang="en-US" sz="1200" dirty="0">
              <a:solidFill>
                <a:schemeClr val="bg2">
                  <a:lumMod val="65000"/>
                  <a:lumOff val="35000"/>
                </a:schemeClr>
              </a:solidFill>
              <a:latin typeface="Kalinga" panose="020B0502040204020203" pitchFamily="34" charset="0"/>
              <a:cs typeface="Kalinga" panose="020B0502040204020203" pitchFamily="34" charset="0"/>
            </a:endParaRPr>
          </a:p>
        </p:txBody>
      </p:sp>
      <p:pic>
        <p:nvPicPr>
          <p:cNvPr id="25609" name="Picture 9" descr="File:Marconi's Coherer Receiver at Oxford Museum History of Science.jpg"/>
          <p:cNvPicPr>
            <a:picLocks noChangeAspect="1" noChangeArrowheads="1"/>
          </p:cNvPicPr>
          <p:nvPr/>
        </p:nvPicPr>
        <p:blipFill>
          <a:blip r:embed="rId3" cstate="print"/>
          <a:srcRect/>
          <a:stretch>
            <a:fillRect/>
          </a:stretch>
        </p:blipFill>
        <p:spPr bwMode="auto">
          <a:xfrm>
            <a:off x="5119007" y="2681664"/>
            <a:ext cx="3110593" cy="2332945"/>
          </a:xfrm>
          <a:prstGeom prst="rect">
            <a:avLst/>
          </a:prstGeom>
          <a:noFill/>
        </p:spPr>
      </p:pic>
      <p:pic>
        <p:nvPicPr>
          <p:cNvPr id="36866" name="Picture 2" descr="http://www.historywebsite.co.uk/Museum/Engineering/Electronics/history/coherer.jpg"/>
          <p:cNvPicPr>
            <a:picLocks noChangeAspect="1" noChangeArrowheads="1"/>
          </p:cNvPicPr>
          <p:nvPr/>
        </p:nvPicPr>
        <p:blipFill>
          <a:blip r:embed="rId4" cstate="print"/>
          <a:srcRect t="20000" b="10000"/>
          <a:stretch>
            <a:fillRect/>
          </a:stretch>
        </p:blipFill>
        <p:spPr bwMode="auto">
          <a:xfrm>
            <a:off x="5119007" y="961026"/>
            <a:ext cx="3413352" cy="1070855"/>
          </a:xfrm>
          <a:prstGeom prst="rect">
            <a:avLst/>
          </a:prstGeom>
          <a:noFill/>
        </p:spPr>
      </p:pic>
      <p:sp>
        <p:nvSpPr>
          <p:cNvPr id="13" name="Rectangle 12"/>
          <p:cNvSpPr/>
          <p:nvPr/>
        </p:nvSpPr>
        <p:spPr>
          <a:xfrm>
            <a:off x="1503362" y="6488668"/>
            <a:ext cx="6096000" cy="369332"/>
          </a:xfrm>
          <a:prstGeom prst="rect">
            <a:avLst/>
          </a:prstGeom>
        </p:spPr>
        <p:txBody>
          <a:bodyPr wrap="square">
            <a:spAutoFit/>
          </a:bodyPr>
          <a:lstStyle/>
          <a:p>
            <a:r>
              <a:rPr lang="en-US" sz="900" dirty="0" smtClean="0">
                <a:solidFill>
                  <a:schemeClr val="bg1"/>
                </a:solidFill>
                <a:hlinkClick r:id="rId5"/>
              </a:rPr>
              <a:t>http://www.historywebsite.co.uk/Museum/Engineering/Electronics/history/earlytxrx.htm</a:t>
            </a:r>
            <a:endParaRPr lang="en-US" sz="900" dirty="0" smtClean="0">
              <a:solidFill>
                <a:schemeClr val="bg1"/>
              </a:solidFill>
            </a:endParaRPr>
          </a:p>
          <a:p>
            <a:r>
              <a:rPr lang="en-US" sz="900" dirty="0">
                <a:solidFill>
                  <a:schemeClr val="bg1"/>
                </a:solidFill>
                <a:hlinkClick r:id="rId6"/>
              </a:rPr>
              <a:t>http://</a:t>
            </a:r>
            <a:r>
              <a:rPr lang="en-US" sz="900" dirty="0" smtClean="0">
                <a:solidFill>
                  <a:schemeClr val="bg1"/>
                </a:solidFill>
                <a:hlinkClick r:id="rId6"/>
              </a:rPr>
              <a:t>en.wikipedia.org/wiki/Coherer</a:t>
            </a:r>
            <a:r>
              <a:rPr lang="en-US" sz="900" dirty="0" smtClean="0">
                <a:solidFill>
                  <a:schemeClr val="bg1"/>
                </a:solidFill>
              </a:rPr>
              <a:t> </a:t>
            </a:r>
            <a:endParaRPr lang="en-US" sz="900" dirty="0">
              <a:solidFill>
                <a:schemeClr val="bg1"/>
              </a:solidFill>
            </a:endParaRPr>
          </a:p>
        </p:txBody>
      </p:sp>
      <p:sp>
        <p:nvSpPr>
          <p:cNvPr id="4" name="Rectangle 3"/>
          <p:cNvSpPr/>
          <p:nvPr/>
        </p:nvSpPr>
        <p:spPr>
          <a:xfrm>
            <a:off x="5119007" y="5091448"/>
            <a:ext cx="3693150" cy="1200329"/>
          </a:xfrm>
          <a:prstGeom prst="rect">
            <a:avLst/>
          </a:prstGeom>
        </p:spPr>
        <p:txBody>
          <a:bodyPr wrap="square">
            <a:spAutoFit/>
          </a:bodyPr>
          <a:lstStyle/>
          <a:p>
            <a:r>
              <a:rPr lang="en-US" sz="1200" dirty="0">
                <a:solidFill>
                  <a:schemeClr val="bg2">
                    <a:lumMod val="65000"/>
                    <a:lumOff val="35000"/>
                  </a:schemeClr>
                </a:solidFill>
                <a:latin typeface="Kalinga" panose="020B0502040204020203" pitchFamily="34" charset="0"/>
                <a:cs typeface="Kalinga" panose="020B0502040204020203" pitchFamily="34" charset="0"/>
              </a:rPr>
              <a:t>Marconi's 1896 coherer receiver, at the Oxford Museum of the History of Science, UK. The coherer is on right, with the </a:t>
            </a:r>
            <a:r>
              <a:rPr lang="en-US" sz="1200" b="1" i="1" dirty="0" err="1">
                <a:solidFill>
                  <a:schemeClr val="bg2">
                    <a:lumMod val="65000"/>
                    <a:lumOff val="35000"/>
                  </a:schemeClr>
                </a:solidFill>
                <a:latin typeface="Kalinga" panose="020B0502040204020203" pitchFamily="34" charset="0"/>
                <a:cs typeface="Kalinga" panose="020B0502040204020203" pitchFamily="34" charset="0"/>
              </a:rPr>
              <a:t>decoherer</a:t>
            </a:r>
            <a:r>
              <a:rPr lang="en-US" sz="1200" dirty="0">
                <a:solidFill>
                  <a:schemeClr val="bg2">
                    <a:lumMod val="65000"/>
                    <a:lumOff val="35000"/>
                  </a:schemeClr>
                </a:solidFill>
                <a:latin typeface="Kalinga" panose="020B0502040204020203" pitchFamily="34" charset="0"/>
                <a:cs typeface="Kalinga" panose="020B0502040204020203" pitchFamily="34" charset="0"/>
              </a:rPr>
              <a:t> mechanism behind it. The relay is in the cylindrical metal container </a:t>
            </a:r>
            <a:r>
              <a:rPr lang="en-US" sz="1200" i="1" dirty="0">
                <a:solidFill>
                  <a:schemeClr val="bg2">
                    <a:lumMod val="65000"/>
                    <a:lumOff val="35000"/>
                  </a:schemeClr>
                </a:solidFill>
                <a:latin typeface="Kalinga" panose="020B0502040204020203" pitchFamily="34" charset="0"/>
                <a:cs typeface="Kalinga" panose="020B0502040204020203" pitchFamily="34" charset="0"/>
              </a:rPr>
              <a:t>(center)</a:t>
            </a:r>
            <a:r>
              <a:rPr lang="en-US" sz="1200" dirty="0">
                <a:solidFill>
                  <a:schemeClr val="bg2">
                    <a:lumMod val="65000"/>
                    <a:lumOff val="35000"/>
                  </a:schemeClr>
                </a:solidFill>
                <a:latin typeface="Kalinga" panose="020B0502040204020203" pitchFamily="34" charset="0"/>
                <a:cs typeface="Kalinga" panose="020B0502040204020203" pitchFamily="34" charset="0"/>
              </a:rPr>
              <a:t> to shield the coherer from the RF noise from its contacts.</a:t>
            </a:r>
          </a:p>
        </p:txBody>
      </p:sp>
    </p:spTree>
    <p:extLst>
      <p:ext uri="{BB962C8B-B14F-4D97-AF65-F5344CB8AC3E}">
        <p14:creationId xmlns:p14="http://schemas.microsoft.com/office/powerpoint/2010/main" val="27424854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www.electronics-radio.com/articles/radio/modulation/amplitude_modulation/am_diode_detecto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7835" y="4865966"/>
            <a:ext cx="3584354" cy="13351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Crystal Receiver</a:t>
            </a:r>
            <a:endParaRPr lang="en-US" dirty="0"/>
          </a:p>
        </p:txBody>
      </p:sp>
      <p:sp>
        <p:nvSpPr>
          <p:cNvPr id="3" name="Text Placeholder 2"/>
          <p:cNvSpPr>
            <a:spLocks noGrp="1"/>
          </p:cNvSpPr>
          <p:nvPr>
            <p:ph type="body" sz="quarter" idx="10"/>
          </p:nvPr>
        </p:nvSpPr>
        <p:spPr>
          <a:xfrm>
            <a:off x="304800" y="933262"/>
            <a:ext cx="5113651" cy="4335463"/>
          </a:xfrm>
        </p:spPr>
        <p:txBody>
          <a:bodyPr/>
          <a:lstStyle/>
          <a:p>
            <a:r>
              <a:rPr lang="en-US" dirty="0"/>
              <a:t>Also known as “crystal set” or “cat’s whisker detector”</a:t>
            </a:r>
          </a:p>
          <a:p>
            <a:r>
              <a:rPr lang="en-US" dirty="0" smtClean="0"/>
              <a:t>Relies on the rectifying contact between metal and certain crystalline minerals, such as galena; today we know this as a </a:t>
            </a:r>
            <a:r>
              <a:rPr lang="en-US" i="1" dirty="0" smtClean="0"/>
              <a:t>diode</a:t>
            </a:r>
          </a:p>
          <a:p>
            <a:r>
              <a:rPr lang="en-US" dirty="0" smtClean="0"/>
              <a:t>Very simple and inexpensive to construct: antenna wire, tuning coil, capacitor, a crystal, and earphones</a:t>
            </a:r>
          </a:p>
          <a:p>
            <a:r>
              <a:rPr lang="en-US" dirty="0" smtClean="0"/>
              <a:t>No batteries needed</a:t>
            </a:r>
          </a:p>
          <a:p>
            <a:pPr lvl="1"/>
            <a:r>
              <a:rPr lang="en-US" dirty="0" smtClean="0"/>
              <a:t>It’s a passive detector; meaning it doesn’t require external power</a:t>
            </a:r>
          </a:p>
          <a:p>
            <a:pPr lvl="1"/>
            <a:r>
              <a:rPr lang="en-US" dirty="0" smtClean="0"/>
              <a:t>Also means that there is no amplification of the signal</a:t>
            </a:r>
          </a:p>
          <a:p>
            <a:pPr lvl="1"/>
            <a:r>
              <a:rPr lang="en-US" dirty="0" smtClean="0"/>
              <a:t>Range is rather limited; or else you’d have send tons of power at the transmitter </a:t>
            </a:r>
            <a:endParaRPr lang="en-US" dirty="0"/>
          </a:p>
        </p:txBody>
      </p:sp>
      <p:grpSp>
        <p:nvGrpSpPr>
          <p:cNvPr id="4" name="Group 3"/>
          <p:cNvGrpSpPr/>
          <p:nvPr/>
        </p:nvGrpSpPr>
        <p:grpSpPr>
          <a:xfrm>
            <a:off x="5623328" y="1268260"/>
            <a:ext cx="2793368" cy="3388213"/>
            <a:chOff x="5418451" y="1393055"/>
            <a:chExt cx="2793368" cy="3388213"/>
          </a:xfrm>
        </p:grpSpPr>
        <p:pic>
          <p:nvPicPr>
            <p:cNvPr id="45058" name="Picture 2" descr="File:Silicon crystal detector.jpg"/>
            <p:cNvPicPr>
              <a:picLocks noChangeAspect="1" noChangeArrowheads="1"/>
            </p:cNvPicPr>
            <p:nvPr/>
          </p:nvPicPr>
          <p:blipFill>
            <a:blip r:embed="rId3" cstate="print"/>
            <a:srcRect/>
            <a:stretch>
              <a:fillRect/>
            </a:stretch>
          </p:blipFill>
          <p:spPr bwMode="auto">
            <a:xfrm>
              <a:off x="5418451" y="1916275"/>
              <a:ext cx="2793368" cy="2864993"/>
            </a:xfrm>
            <a:prstGeom prst="rect">
              <a:avLst/>
            </a:prstGeom>
            <a:noFill/>
          </p:spPr>
        </p:pic>
        <p:sp>
          <p:nvSpPr>
            <p:cNvPr id="5" name="TextBox 4"/>
            <p:cNvSpPr txBox="1"/>
            <p:nvPr/>
          </p:nvSpPr>
          <p:spPr>
            <a:xfrm>
              <a:off x="5623328" y="1393055"/>
              <a:ext cx="2383614" cy="523220"/>
            </a:xfrm>
            <a:prstGeom prst="rect">
              <a:avLst/>
            </a:prstGeom>
            <a:noFill/>
          </p:spPr>
          <p:txBody>
            <a:bodyPr wrap="square" rtlCol="0">
              <a:spAutoFit/>
            </a:bodyPr>
            <a:lstStyle/>
            <a:p>
              <a:pPr algn="ctr"/>
              <a:r>
                <a:rPr lang="en-US" sz="1400" b="1" dirty="0" smtClean="0">
                  <a:solidFill>
                    <a:schemeClr val="bg2">
                      <a:lumMod val="75000"/>
                      <a:lumOff val="25000"/>
                    </a:schemeClr>
                  </a:solidFill>
                  <a:latin typeface="Kalinga" panose="020B0502040204020203" pitchFamily="34" charset="0"/>
                  <a:cs typeface="Kalinga" panose="020B0502040204020203" pitchFamily="34" charset="0"/>
                </a:rPr>
                <a:t>Greenleaf Pickard’s silicon crystal receiver</a:t>
              </a:r>
              <a:endParaRPr lang="en-US" sz="1400" b="1" dirty="0">
                <a:solidFill>
                  <a:schemeClr val="bg2">
                    <a:lumMod val="75000"/>
                    <a:lumOff val="25000"/>
                  </a:schemeClr>
                </a:solidFill>
                <a:latin typeface="Kalinga" panose="020B0502040204020203" pitchFamily="34" charset="0"/>
                <a:cs typeface="Kalinga" panose="020B0502040204020203" pitchFamily="34" charset="0"/>
              </a:endParaRPr>
            </a:p>
          </p:txBody>
        </p:sp>
      </p:grpSp>
      <p:sp>
        <p:nvSpPr>
          <p:cNvPr id="6" name="Rectangle 5"/>
          <p:cNvSpPr/>
          <p:nvPr/>
        </p:nvSpPr>
        <p:spPr>
          <a:xfrm>
            <a:off x="1529674" y="6611779"/>
            <a:ext cx="4800600" cy="246221"/>
          </a:xfrm>
          <a:prstGeom prst="rect">
            <a:avLst/>
          </a:prstGeom>
        </p:spPr>
        <p:txBody>
          <a:bodyPr wrap="square">
            <a:spAutoFit/>
          </a:bodyPr>
          <a:lstStyle/>
          <a:p>
            <a:r>
              <a:rPr lang="en-US" sz="1000" dirty="0" smtClean="0">
                <a:solidFill>
                  <a:schemeClr val="bg1"/>
                </a:solidFill>
              </a:rPr>
              <a:t>http://commons.wikimedia.org/wiki/File:Silicon_crystal_detector.jpg</a:t>
            </a:r>
            <a:endParaRPr lang="en-US" sz="1000" dirty="0">
              <a:solidFill>
                <a:schemeClr val="bg1"/>
              </a:solidFill>
            </a:endParaRPr>
          </a:p>
        </p:txBody>
      </p:sp>
    </p:spTree>
    <p:extLst>
      <p:ext uri="{BB962C8B-B14F-4D97-AF65-F5344CB8AC3E}">
        <p14:creationId xmlns:p14="http://schemas.microsoft.com/office/powerpoint/2010/main" val="2017173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Edison Effect</a:t>
            </a:r>
            <a:endParaRPr lang="en-US" dirty="0"/>
          </a:p>
        </p:txBody>
      </p:sp>
      <p:sp>
        <p:nvSpPr>
          <p:cNvPr id="4" name="Text Placeholder 3"/>
          <p:cNvSpPr>
            <a:spLocks noGrp="1"/>
          </p:cNvSpPr>
          <p:nvPr>
            <p:ph type="body" sz="quarter" idx="10"/>
          </p:nvPr>
        </p:nvSpPr>
        <p:spPr>
          <a:xfrm>
            <a:off x="304800" y="933262"/>
            <a:ext cx="5217733" cy="4335463"/>
          </a:xfrm>
        </p:spPr>
        <p:txBody>
          <a:bodyPr/>
          <a:lstStyle/>
          <a:p>
            <a:pPr algn="just"/>
            <a:r>
              <a:rPr lang="en-US" dirty="0" smtClean="0"/>
              <a:t>Thomas Edison discovered that if you insert a piece of wire into the light bulb and give it a potential, some current will be flowing but only when the second electrode is given a positive voltage with respect to the filament.</a:t>
            </a:r>
          </a:p>
        </p:txBody>
      </p:sp>
      <p:pic>
        <p:nvPicPr>
          <p:cNvPr id="3074" name="Picture 2" descr="http://forgeoverland.com/wp-content/uploads/2013/06/111230100454-sloane-edison-story-to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4772" y="1012089"/>
            <a:ext cx="2916622" cy="164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81100" y="6457890"/>
            <a:ext cx="6781800" cy="400110"/>
          </a:xfrm>
          <a:prstGeom prst="rect">
            <a:avLst/>
          </a:prstGeom>
        </p:spPr>
        <p:txBody>
          <a:bodyPr wrap="square">
            <a:spAutoFit/>
          </a:bodyPr>
          <a:lstStyle/>
          <a:p>
            <a:r>
              <a:rPr lang="en-US" sz="1000" dirty="0" smtClean="0">
                <a:solidFill>
                  <a:schemeClr val="bg1"/>
                </a:solidFill>
              </a:rPr>
              <a:t>http://licn.typepad.com/my_weblog/2012/07/the-almosts-john-dunn-consultant-ambertec-pe-pc.html</a:t>
            </a:r>
          </a:p>
          <a:p>
            <a:r>
              <a:rPr lang="en-US" sz="1000" dirty="0" smtClean="0">
                <a:solidFill>
                  <a:schemeClr val="bg1"/>
                </a:solidFill>
              </a:rPr>
              <a:t>http://www.cnn.com/2011/12/31/opinion/sloane-edison-bulbs/</a:t>
            </a:r>
            <a:endParaRPr lang="en-US" sz="1000" dirty="0">
              <a:solidFill>
                <a:schemeClr val="bg1"/>
              </a:solidFill>
            </a:endParaRPr>
          </a:p>
        </p:txBody>
      </p:sp>
      <p:pic>
        <p:nvPicPr>
          <p:cNvPr id="5" name="Picture 4"/>
          <p:cNvPicPr>
            <a:picLocks noChangeAspect="1"/>
          </p:cNvPicPr>
          <p:nvPr/>
        </p:nvPicPr>
        <p:blipFill>
          <a:blip r:embed="rId3"/>
          <a:stretch>
            <a:fillRect/>
          </a:stretch>
        </p:blipFill>
        <p:spPr>
          <a:xfrm>
            <a:off x="1357970" y="3737577"/>
            <a:ext cx="1666875" cy="2409825"/>
          </a:xfrm>
          <a:prstGeom prst="rect">
            <a:avLst/>
          </a:prstGeom>
        </p:spPr>
      </p:pic>
      <p:pic>
        <p:nvPicPr>
          <p:cNvPr id="7" name="Picture 6"/>
          <p:cNvPicPr>
            <a:picLocks noChangeAspect="1"/>
          </p:cNvPicPr>
          <p:nvPr/>
        </p:nvPicPr>
        <p:blipFill>
          <a:blip r:embed="rId4"/>
          <a:stretch>
            <a:fillRect/>
          </a:stretch>
        </p:blipFill>
        <p:spPr>
          <a:xfrm>
            <a:off x="3338022" y="3664221"/>
            <a:ext cx="1743075" cy="2638425"/>
          </a:xfrm>
          <a:prstGeom prst="rect">
            <a:avLst/>
          </a:prstGeom>
        </p:spPr>
      </p:pic>
      <p:sp>
        <p:nvSpPr>
          <p:cNvPr id="12" name="Text Placeholder 3"/>
          <p:cNvSpPr txBox="1">
            <a:spLocks/>
          </p:cNvSpPr>
          <p:nvPr/>
        </p:nvSpPr>
        <p:spPr bwMode="auto">
          <a:xfrm>
            <a:off x="304799" y="2867165"/>
            <a:ext cx="6474373" cy="104383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1" fontAlgn="base" hangingPunct="1">
              <a:lnSpc>
                <a:spcPct val="100000"/>
              </a:lnSpc>
              <a:spcBef>
                <a:spcPct val="20000"/>
              </a:spcBef>
              <a:spcAft>
                <a:spcPct val="0"/>
              </a:spcAft>
              <a:buFont typeface="Wingdings" panose="05000000000000000000" pitchFamily="2" charset="2"/>
              <a:buChar char="v"/>
              <a:defRPr sz="2000" b="0">
                <a:solidFill>
                  <a:srgbClr val="0070C0"/>
                </a:solidFill>
                <a:latin typeface="Kalinga" panose="020B0502040204020203" pitchFamily="34" charset="0"/>
                <a:ea typeface="Tahoma" pitchFamily="34" charset="0"/>
                <a:cs typeface="Kalinga" panose="020B0502040204020203" pitchFamily="34" charset="0"/>
              </a:defRPr>
            </a:lvl1pPr>
            <a:lvl2pPr marL="742950" indent="-285750" algn="l" rtl="0" eaLnBrk="1" fontAlgn="base" hangingPunct="1">
              <a:lnSpc>
                <a:spcPct val="100000"/>
              </a:lnSpc>
              <a:spcBef>
                <a:spcPct val="20000"/>
              </a:spcBef>
              <a:spcAft>
                <a:spcPct val="0"/>
              </a:spcAft>
              <a:buFont typeface="Wingdings" panose="05000000000000000000" pitchFamily="2" charset="2"/>
              <a:buChar char="Ø"/>
              <a:defRPr sz="1800" b="0">
                <a:solidFill>
                  <a:srgbClr val="002062"/>
                </a:solidFill>
                <a:latin typeface="Kalinga" panose="020B0502040204020203" pitchFamily="34" charset="0"/>
                <a:ea typeface="Tahoma" pitchFamily="34" charset="0"/>
                <a:cs typeface="Kalinga" panose="020B0502040204020203" pitchFamily="34" charset="0"/>
              </a:defRPr>
            </a:lvl2pPr>
            <a:lvl3pPr marL="1143000" indent="-228600" algn="l" rtl="0" eaLnBrk="1" fontAlgn="base" hangingPunct="1">
              <a:lnSpc>
                <a:spcPct val="100000"/>
              </a:lnSpc>
              <a:spcBef>
                <a:spcPct val="20000"/>
              </a:spcBef>
              <a:spcAft>
                <a:spcPct val="0"/>
              </a:spcAft>
              <a:buFont typeface="Courier New" pitchFamily="49" charset="0"/>
              <a:buChar char="o"/>
              <a:defRPr sz="1600" b="0">
                <a:solidFill>
                  <a:srgbClr val="002062"/>
                </a:solidFill>
                <a:latin typeface="Kalinga" panose="020B0502040204020203" pitchFamily="34" charset="0"/>
                <a:ea typeface="Tahoma" pitchFamily="34" charset="0"/>
                <a:cs typeface="Kalinga" panose="020B0502040204020203" pitchFamily="34" charset="0"/>
              </a:defRPr>
            </a:lvl3pPr>
            <a:lvl4pPr marL="1600200" indent="-228600" algn="l" rtl="0" eaLnBrk="1" fontAlgn="base" hangingPunct="1">
              <a:lnSpc>
                <a:spcPct val="100000"/>
              </a:lnSpc>
              <a:spcBef>
                <a:spcPct val="20000"/>
              </a:spcBef>
              <a:spcAft>
                <a:spcPct val="0"/>
              </a:spcAft>
              <a:buChar char="•"/>
              <a:defRPr sz="1100" b="0">
                <a:solidFill>
                  <a:srgbClr val="002062"/>
                </a:solidFill>
                <a:latin typeface="Kalinga" panose="020B0502040204020203" pitchFamily="34" charset="0"/>
                <a:ea typeface="Tahoma" pitchFamily="34" charset="0"/>
                <a:cs typeface="Kalinga" panose="020B0502040204020203" pitchFamily="34" charset="0"/>
              </a:defRPr>
            </a:lvl4pPr>
            <a:lvl5pPr marL="2057400" indent="-228600" algn="l" rtl="0" eaLnBrk="1" fontAlgn="base" hangingPunct="1">
              <a:lnSpc>
                <a:spcPct val="100000"/>
              </a:lnSpc>
              <a:spcBef>
                <a:spcPct val="20000"/>
              </a:spcBef>
              <a:spcAft>
                <a:spcPct val="0"/>
              </a:spcAft>
              <a:buChar char="•"/>
              <a:defRPr sz="1100" b="0">
                <a:solidFill>
                  <a:srgbClr val="002062"/>
                </a:solidFill>
                <a:latin typeface="Kalinga" panose="020B0502040204020203" pitchFamily="34" charset="0"/>
                <a:ea typeface="Tahoma" pitchFamily="34" charset="0"/>
                <a:cs typeface="Kalinga" panose="020B0502040204020203" pitchFamily="34" charset="0"/>
              </a:defRPr>
            </a:lvl5pPr>
            <a:lvl6pPr marL="2514600" indent="-228600" algn="l" rtl="0" eaLnBrk="1" fontAlgn="base" hangingPunct="1">
              <a:spcBef>
                <a:spcPct val="20000"/>
              </a:spcBef>
              <a:spcAft>
                <a:spcPct val="0"/>
              </a:spcAft>
              <a:buChar char="•"/>
              <a:defRPr sz="1600" b="1">
                <a:solidFill>
                  <a:srgbClr val="002062"/>
                </a:solidFill>
                <a:latin typeface="+mn-lt"/>
              </a:defRPr>
            </a:lvl6pPr>
            <a:lvl7pPr marL="2971800" indent="-228600" algn="l" rtl="0" eaLnBrk="1" fontAlgn="base" hangingPunct="1">
              <a:spcBef>
                <a:spcPct val="20000"/>
              </a:spcBef>
              <a:spcAft>
                <a:spcPct val="0"/>
              </a:spcAft>
              <a:buChar char="•"/>
              <a:defRPr sz="1600" b="1">
                <a:solidFill>
                  <a:srgbClr val="002062"/>
                </a:solidFill>
                <a:latin typeface="+mn-lt"/>
              </a:defRPr>
            </a:lvl7pPr>
            <a:lvl8pPr marL="3429000" indent="-228600" algn="l" rtl="0" eaLnBrk="1" fontAlgn="base" hangingPunct="1">
              <a:spcBef>
                <a:spcPct val="20000"/>
              </a:spcBef>
              <a:spcAft>
                <a:spcPct val="0"/>
              </a:spcAft>
              <a:buChar char="•"/>
              <a:defRPr sz="1600" b="1">
                <a:solidFill>
                  <a:srgbClr val="002062"/>
                </a:solidFill>
                <a:latin typeface="+mn-lt"/>
              </a:defRPr>
            </a:lvl8pPr>
            <a:lvl9pPr marL="3886200" indent="-228600" algn="l" rtl="0" eaLnBrk="1" fontAlgn="base" hangingPunct="1">
              <a:spcBef>
                <a:spcPct val="20000"/>
              </a:spcBef>
              <a:spcAft>
                <a:spcPct val="0"/>
              </a:spcAft>
              <a:buChar char="•"/>
              <a:defRPr sz="1600" b="1">
                <a:solidFill>
                  <a:srgbClr val="002062"/>
                </a:solidFill>
                <a:latin typeface="+mn-lt"/>
              </a:defRPr>
            </a:lvl9pPr>
          </a:lstStyle>
          <a:p>
            <a:r>
              <a:rPr lang="en-US" kern="0" dirty="0" smtClean="0"/>
              <a:t>This was actually a rediscovery of a phenomenon described by  Frederick Guthrie in 1873</a:t>
            </a:r>
            <a:endParaRPr lang="en-US" kern="0" dirty="0"/>
          </a:p>
        </p:txBody>
      </p:sp>
      <p:pic>
        <p:nvPicPr>
          <p:cNvPr id="16388" name="Picture 4" descr="http://adestefa.com/blog/imgs/diode_vacuum_tub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1788" y="3280494"/>
            <a:ext cx="2781122" cy="3022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92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Electricity</a:t>
            </a:r>
            <a:endParaRPr lang="en-US" dirty="0"/>
          </a:p>
        </p:txBody>
      </p:sp>
      <p:sp>
        <p:nvSpPr>
          <p:cNvPr id="5" name="Text Placeholder 4"/>
          <p:cNvSpPr>
            <a:spLocks noGrp="1"/>
          </p:cNvSpPr>
          <p:nvPr>
            <p:ph type="body" sz="quarter" idx="10"/>
          </p:nvPr>
        </p:nvSpPr>
        <p:spPr/>
        <p:txBody>
          <a:bodyPr/>
          <a:lstStyle/>
          <a:p>
            <a:endParaRPr lang="en-US"/>
          </a:p>
        </p:txBody>
      </p:sp>
      <p:pic>
        <p:nvPicPr>
          <p:cNvPr id="3076" name="Picture 4" descr="http://www.noaanews.noaa.gov/stories2013/images/lightning_safety_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854432"/>
            <a:ext cx="8493126" cy="566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924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Audion</a:t>
            </a:r>
            <a:endParaRPr lang="en-US" dirty="0"/>
          </a:p>
        </p:txBody>
      </p:sp>
      <p:sp>
        <p:nvSpPr>
          <p:cNvPr id="3" name="Text Placeholder 2"/>
          <p:cNvSpPr>
            <a:spLocks noGrp="1"/>
          </p:cNvSpPr>
          <p:nvPr>
            <p:ph type="body" sz="quarter" idx="10"/>
          </p:nvPr>
        </p:nvSpPr>
        <p:spPr>
          <a:xfrm>
            <a:off x="304801" y="933262"/>
            <a:ext cx="5486632" cy="4335463"/>
          </a:xfrm>
        </p:spPr>
        <p:txBody>
          <a:bodyPr/>
          <a:lstStyle/>
          <a:p>
            <a:r>
              <a:rPr lang="en-US" dirty="0" smtClean="0"/>
              <a:t>In 1907, Lee de Forest invented the “</a:t>
            </a:r>
            <a:r>
              <a:rPr lang="en-US" dirty="0" err="1" smtClean="0"/>
              <a:t>audion</a:t>
            </a:r>
            <a:r>
              <a:rPr lang="en-US" dirty="0" smtClean="0"/>
              <a:t>”, the first vacuum tube device</a:t>
            </a:r>
          </a:p>
          <a:p>
            <a:r>
              <a:rPr lang="en-US" dirty="0" smtClean="0"/>
              <a:t>The device was based on a phenomena observed by Thomas Edison: </a:t>
            </a:r>
          </a:p>
          <a:p>
            <a:pPr lvl="1"/>
            <a:r>
              <a:rPr lang="en-US" dirty="0" smtClean="0"/>
              <a:t>when a correct polarity of voltage is applied between the hot filament and an electrode inside a light bulb, a current can be measured; this is now known as “thermionic emission”</a:t>
            </a:r>
          </a:p>
          <a:p>
            <a:pPr lvl="1"/>
            <a:r>
              <a:rPr lang="en-US" dirty="0" smtClean="0"/>
              <a:t>De Forest added another plate inside the bulb and was able to use it to control the current flow</a:t>
            </a:r>
          </a:p>
          <a:p>
            <a:pPr lvl="1"/>
            <a:r>
              <a:rPr lang="en-US" dirty="0" smtClean="0"/>
              <a:t>De Forest invented by tinkering and it was apparent he didn’t understand how the device actually worked!</a:t>
            </a:r>
          </a:p>
          <a:p>
            <a:r>
              <a:rPr lang="en-US" dirty="0" smtClean="0"/>
              <a:t>De Forest coined the term “</a:t>
            </a:r>
            <a:r>
              <a:rPr lang="en-US" i="1" dirty="0" smtClean="0"/>
              <a:t>radio</a:t>
            </a:r>
            <a:r>
              <a:rPr lang="en-US" dirty="0" smtClean="0"/>
              <a:t>”; he didn’t like “</a:t>
            </a:r>
            <a:r>
              <a:rPr lang="en-US" i="1" dirty="0" smtClean="0"/>
              <a:t>wireless</a:t>
            </a:r>
            <a:r>
              <a:rPr lang="en-US" dirty="0" smtClean="0"/>
              <a:t>”…</a:t>
            </a:r>
          </a:p>
        </p:txBody>
      </p:sp>
      <p:sp>
        <p:nvSpPr>
          <p:cNvPr id="6" name="Rectangle 5"/>
          <p:cNvSpPr/>
          <p:nvPr/>
        </p:nvSpPr>
        <p:spPr>
          <a:xfrm>
            <a:off x="1485091" y="6330713"/>
            <a:ext cx="7039013" cy="584775"/>
          </a:xfrm>
          <a:prstGeom prst="rect">
            <a:avLst/>
          </a:prstGeom>
        </p:spPr>
        <p:txBody>
          <a:bodyPr wrap="square">
            <a:spAutoFit/>
          </a:bodyPr>
          <a:lstStyle/>
          <a:p>
            <a:r>
              <a:rPr lang="en-US" sz="800" dirty="0" smtClean="0">
                <a:solidFill>
                  <a:schemeClr val="bg1"/>
                </a:solidFill>
                <a:hlinkClick r:id="rId2"/>
              </a:rPr>
              <a:t>http://en.wikipedia.org/wiki/Lee_de_Forest</a:t>
            </a:r>
            <a:r>
              <a:rPr lang="en-US" sz="800" dirty="0" smtClean="0">
                <a:solidFill>
                  <a:schemeClr val="bg1"/>
                </a:solidFill>
              </a:rPr>
              <a:t> </a:t>
            </a:r>
          </a:p>
          <a:p>
            <a:r>
              <a:rPr lang="en-US" sz="800" dirty="0" smtClean="0">
                <a:solidFill>
                  <a:schemeClr val="bg1"/>
                </a:solidFill>
                <a:hlinkClick r:id="rId3"/>
              </a:rPr>
              <a:t>http://uv201.com/Tube_Pages/deforest_audion.htm</a:t>
            </a:r>
            <a:endParaRPr lang="en-US" sz="800" dirty="0" smtClean="0">
              <a:solidFill>
                <a:schemeClr val="bg1"/>
              </a:solidFill>
            </a:endParaRPr>
          </a:p>
          <a:p>
            <a:r>
              <a:rPr lang="en-US" sz="800" dirty="0">
                <a:solidFill>
                  <a:schemeClr val="bg1"/>
                </a:solidFill>
                <a:hlinkClick r:id="rId4"/>
              </a:rPr>
              <a:t>http://</a:t>
            </a:r>
            <a:r>
              <a:rPr lang="en-US" sz="800" dirty="0" smtClean="0">
                <a:solidFill>
                  <a:schemeClr val="bg1"/>
                </a:solidFill>
                <a:hlinkClick r:id="rId4"/>
              </a:rPr>
              <a:t>earlyradiohistory.us/1907aud.htm</a:t>
            </a:r>
            <a:endParaRPr lang="en-US" sz="800" dirty="0" smtClean="0">
              <a:solidFill>
                <a:schemeClr val="bg1"/>
              </a:solidFill>
            </a:endParaRPr>
          </a:p>
          <a:p>
            <a:r>
              <a:rPr lang="en-US" sz="800" dirty="0">
                <a:solidFill>
                  <a:schemeClr val="bg1"/>
                </a:solidFill>
                <a:hlinkClick r:id="rId5"/>
              </a:rPr>
              <a:t>http://historysanjose.org/wp/research-collection/collections/the-perham-collection/the-people/lee-de-forest</a:t>
            </a:r>
            <a:r>
              <a:rPr lang="en-US" sz="800" dirty="0" smtClean="0">
                <a:solidFill>
                  <a:schemeClr val="bg1"/>
                </a:solidFill>
                <a:hlinkClick r:id="rId5"/>
              </a:rPr>
              <a:t>/</a:t>
            </a:r>
            <a:r>
              <a:rPr lang="en-US" sz="800" dirty="0" smtClean="0">
                <a:solidFill>
                  <a:schemeClr val="bg1"/>
                </a:solidFill>
              </a:rPr>
              <a:t> </a:t>
            </a:r>
            <a:endParaRPr lang="en-US" sz="800" dirty="0">
              <a:solidFill>
                <a:schemeClr val="bg1"/>
              </a:solidFill>
            </a:endParaRPr>
          </a:p>
        </p:txBody>
      </p:sp>
      <p:pic>
        <p:nvPicPr>
          <p:cNvPr id="12" name="Picture 2" descr="http://www.davidsarnoff.org/gallery-radio/galleryimages/DeForest_Lee_w-audion.jpg"/>
          <p:cNvPicPr>
            <a:picLocks noChangeAspect="1" noChangeArrowheads="1"/>
          </p:cNvPicPr>
          <p:nvPr/>
        </p:nvPicPr>
        <p:blipFill>
          <a:blip r:embed="rId6" cstate="print"/>
          <a:srcRect/>
          <a:stretch>
            <a:fillRect/>
          </a:stretch>
        </p:blipFill>
        <p:spPr bwMode="auto">
          <a:xfrm>
            <a:off x="6477984" y="914400"/>
            <a:ext cx="1515778" cy="1857571"/>
          </a:xfrm>
          <a:prstGeom prst="rect">
            <a:avLst/>
          </a:prstGeom>
          <a:noFill/>
        </p:spPr>
      </p:pic>
      <p:pic>
        <p:nvPicPr>
          <p:cNvPr id="1030" name="Picture 6" descr="De Forest Audion Tub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6478" y="2873149"/>
            <a:ext cx="2058790" cy="16264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ile:Triod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709" t="8065" r="21332" b="8601"/>
          <a:stretch/>
        </p:blipFill>
        <p:spPr bwMode="auto">
          <a:xfrm>
            <a:off x="6206478" y="4600771"/>
            <a:ext cx="1848256" cy="204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06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smtClean="0"/>
              <a:t>The </a:t>
            </a:r>
            <a:r>
              <a:rPr lang="en-US" dirty="0" err="1" smtClean="0"/>
              <a:t>Audion</a:t>
            </a:r>
            <a:r>
              <a:rPr lang="en-US" dirty="0" smtClean="0"/>
              <a:t> – The Triode and the </a:t>
            </a:r>
            <a:r>
              <a:rPr lang="en-US" dirty="0" err="1" smtClean="0"/>
              <a:t>Tetrode</a:t>
            </a:r>
            <a:endParaRPr lang="en-US" dirty="0"/>
          </a:p>
        </p:txBody>
      </p:sp>
      <p:sp>
        <p:nvSpPr>
          <p:cNvPr id="3" name="Text Placeholder 2"/>
          <p:cNvSpPr>
            <a:spLocks noGrp="1"/>
          </p:cNvSpPr>
          <p:nvPr>
            <p:ph type="body" sz="quarter" idx="10"/>
          </p:nvPr>
        </p:nvSpPr>
        <p:spPr/>
        <p:txBody>
          <a:bodyPr/>
          <a:lstStyle/>
          <a:p>
            <a:r>
              <a:rPr lang="en-US" dirty="0" smtClean="0"/>
              <a:t>Allows a weak voltage signal to control a stronger current </a:t>
            </a:r>
            <a:r>
              <a:rPr lang="en-US" dirty="0" smtClean="0">
                <a:sym typeface="Wingdings" panose="05000000000000000000" pitchFamily="2" charset="2"/>
              </a:rPr>
              <a:t> signal amplification</a:t>
            </a:r>
            <a:endParaRPr lang="en-US" dirty="0"/>
          </a:p>
        </p:txBody>
      </p:sp>
      <p:pic>
        <p:nvPicPr>
          <p:cNvPr id="1028" name="Picture 4" descr="http://www.hamradioschool.com/wp-content/uploads/2014/05/triode_tube_pos_G6B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455" y="1454149"/>
            <a:ext cx="2659813" cy="25117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hamradioschool.com/wp-content/uploads/2014/05/triode_tube_neg_G6B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515" y="1473011"/>
            <a:ext cx="2659813" cy="25117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hamradioschool.com/wp-content/uploads/2014/05/tetrode_tube_G6B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446" y="3965938"/>
            <a:ext cx="2659813" cy="25117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De Forest Audion Tu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89" y="1764972"/>
            <a:ext cx="2440337" cy="1927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17696" y="6467293"/>
            <a:ext cx="4572000" cy="400110"/>
          </a:xfrm>
          <a:prstGeom prst="rect">
            <a:avLst/>
          </a:prstGeom>
        </p:spPr>
        <p:txBody>
          <a:bodyPr>
            <a:spAutoFit/>
          </a:bodyPr>
          <a:lstStyle/>
          <a:p>
            <a:r>
              <a:rPr lang="en-US" sz="1000" dirty="0">
                <a:solidFill>
                  <a:srgbClr val="000000"/>
                </a:solidFill>
                <a:latin typeface="Arial" panose="020B0604020202020204" pitchFamily="34" charset="0"/>
                <a:cs typeface="Arial" panose="020B0604020202020204" pitchFamily="34" charset="0"/>
                <a:hlinkClick r:id="rId7"/>
              </a:rPr>
              <a:t>http://www.hamradioschool.com/g6b10-vacuum-tubes</a:t>
            </a:r>
            <a:r>
              <a:rPr lang="en-US" sz="1000" dirty="0" smtClean="0">
                <a:solidFill>
                  <a:srgbClr val="000000"/>
                </a:solidFill>
                <a:latin typeface="Arial" panose="020B0604020202020204" pitchFamily="34" charset="0"/>
                <a:cs typeface="Arial" panose="020B0604020202020204" pitchFamily="34" charset="0"/>
                <a:hlinkClick r:id="rId7"/>
              </a:rPr>
              <a:t>/</a:t>
            </a:r>
            <a:endParaRPr lang="en-US" sz="1000" dirty="0" smtClean="0">
              <a:solidFill>
                <a:srgbClr val="000000"/>
              </a:solidFill>
              <a:latin typeface="Arial" panose="020B0604020202020204" pitchFamily="34" charset="0"/>
              <a:cs typeface="Arial" panose="020B0604020202020204" pitchFamily="34" charset="0"/>
            </a:endParaRPr>
          </a:p>
          <a:p>
            <a:r>
              <a:rPr lang="en-US" sz="1000" dirty="0">
                <a:solidFill>
                  <a:srgbClr val="000000"/>
                </a:solidFill>
                <a:latin typeface="Arial" panose="020B0604020202020204" pitchFamily="34" charset="0"/>
                <a:cs typeface="Arial" panose="020B0604020202020204" pitchFamily="34" charset="0"/>
                <a:hlinkClick r:id="rId8"/>
              </a:rPr>
              <a:t>http://</a:t>
            </a:r>
            <a:r>
              <a:rPr lang="en-US" sz="1000" dirty="0" smtClean="0">
                <a:solidFill>
                  <a:srgbClr val="000000"/>
                </a:solidFill>
                <a:latin typeface="Arial" panose="020B0604020202020204" pitchFamily="34" charset="0"/>
                <a:cs typeface="Arial" panose="020B0604020202020204" pitchFamily="34" charset="0"/>
                <a:hlinkClick r:id="rId8"/>
              </a:rPr>
              <a:t>www.rapidonline.com/electronic-components/kt88-tetrode-valve-35365</a:t>
            </a:r>
            <a:r>
              <a:rPr lang="en-US" sz="1000" dirty="0" smtClean="0">
                <a:solidFill>
                  <a:srgbClr val="000000"/>
                </a:solidFill>
                <a:latin typeface="Arial" panose="020B0604020202020204" pitchFamily="34" charset="0"/>
                <a:cs typeface="Arial" panose="020B0604020202020204" pitchFamily="34" charset="0"/>
              </a:rPr>
              <a:t> </a:t>
            </a:r>
            <a:endParaRPr lang="en-US" sz="1000" dirty="0">
              <a:solidFill>
                <a:srgbClr val="000000"/>
              </a:solidFill>
              <a:latin typeface="Arial" panose="020B0604020202020204" pitchFamily="34" charset="0"/>
              <a:cs typeface="Arial" panose="020B0604020202020204" pitchFamily="34" charset="0"/>
            </a:endParaRPr>
          </a:p>
        </p:txBody>
      </p:sp>
      <p:pic>
        <p:nvPicPr>
          <p:cNvPr id="1036" name="Picture 12" descr="http://www.hamradioschool.com/wp-content/uploads/2014/05/tetrode_concentric_G6B1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3390" y="3965938"/>
            <a:ext cx="2653998" cy="25062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tatic.rapidonline.com/catalogueimages/Module/M035365P01W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74810" y="4051241"/>
            <a:ext cx="2335692" cy="233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9987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Edwin Howard Armstrong</a:t>
            </a:r>
            <a:endParaRPr lang="en-US" dirty="0"/>
          </a:p>
        </p:txBody>
      </p:sp>
      <p:sp>
        <p:nvSpPr>
          <p:cNvPr id="3" name="Text Placeholder 2"/>
          <p:cNvSpPr>
            <a:spLocks noGrp="1"/>
          </p:cNvSpPr>
          <p:nvPr>
            <p:ph type="body" sz="quarter" idx="10"/>
          </p:nvPr>
        </p:nvSpPr>
        <p:spPr>
          <a:xfrm>
            <a:off x="304799" y="933262"/>
            <a:ext cx="6008451" cy="4335463"/>
          </a:xfrm>
        </p:spPr>
        <p:txBody>
          <a:bodyPr/>
          <a:lstStyle/>
          <a:p>
            <a:r>
              <a:rPr lang="en-US" dirty="0" smtClean="0"/>
              <a:t>The </a:t>
            </a:r>
            <a:r>
              <a:rPr lang="en-US" dirty="0" err="1" smtClean="0"/>
              <a:t>audion</a:t>
            </a:r>
            <a:r>
              <a:rPr lang="en-US" dirty="0" smtClean="0"/>
              <a:t> was initially used as a diode in a receiver; it was very popular and essentially replaced the coherers and crystal radios</a:t>
            </a:r>
          </a:p>
          <a:p>
            <a:r>
              <a:rPr lang="en-US" dirty="0" smtClean="0"/>
              <a:t>The use of </a:t>
            </a:r>
            <a:r>
              <a:rPr lang="en-US" dirty="0" err="1" smtClean="0"/>
              <a:t>audion</a:t>
            </a:r>
            <a:r>
              <a:rPr lang="en-US" dirty="0" smtClean="0"/>
              <a:t> to amplify signals was invented by </a:t>
            </a:r>
            <a:r>
              <a:rPr lang="en-US" i="1" dirty="0" smtClean="0"/>
              <a:t>Edwin Howard Armstrong</a:t>
            </a:r>
            <a:r>
              <a:rPr lang="en-US" dirty="0" smtClean="0"/>
              <a:t>, a name that you should remember if you major in RF/microwave engineering; he essentially invented </a:t>
            </a:r>
            <a:r>
              <a:rPr lang="en-US" b="1" i="1" dirty="0" smtClean="0"/>
              <a:t>most</a:t>
            </a:r>
            <a:r>
              <a:rPr lang="en-US" dirty="0" smtClean="0"/>
              <a:t> of the high frequency techniques we use today. </a:t>
            </a:r>
          </a:p>
        </p:txBody>
      </p:sp>
      <p:pic>
        <p:nvPicPr>
          <p:cNvPr id="4100" name="Picture 4" descr="http://upload.wikimedia.org/wikipedia/commons/a/a6/Armstrong_circu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877" y="3838845"/>
            <a:ext cx="3716768" cy="2671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60523" y="5771438"/>
            <a:ext cx="2305454" cy="738664"/>
          </a:xfrm>
          <a:prstGeom prst="rect">
            <a:avLst/>
          </a:prstGeom>
          <a:noFill/>
        </p:spPr>
        <p:txBody>
          <a:bodyPr wrap="square" rtlCol="0">
            <a:spAutoFit/>
          </a:bodyPr>
          <a:lstStyle/>
          <a:p>
            <a:r>
              <a:rPr lang="en-US" sz="1400" dirty="0" smtClean="0">
                <a:solidFill>
                  <a:schemeClr val="bg2">
                    <a:lumMod val="75000"/>
                    <a:lumOff val="25000"/>
                  </a:schemeClr>
                </a:solidFill>
                <a:latin typeface="Kalinga" panose="020B0502040204020203" pitchFamily="34" charset="0"/>
                <a:ea typeface="Tahoma" panose="020B0604030504040204" pitchFamily="34" charset="0"/>
                <a:cs typeface="Kalinga" panose="020B0502040204020203" pitchFamily="34" charset="0"/>
              </a:rPr>
              <a:t>The original drawing of Edwin Armstrong’s “regenerative” circuit </a:t>
            </a:r>
          </a:p>
        </p:txBody>
      </p:sp>
      <p:sp>
        <p:nvSpPr>
          <p:cNvPr id="5" name="Rectangle 4"/>
          <p:cNvSpPr/>
          <p:nvPr/>
        </p:nvSpPr>
        <p:spPr>
          <a:xfrm>
            <a:off x="1468877" y="6660572"/>
            <a:ext cx="4572000" cy="230832"/>
          </a:xfrm>
          <a:prstGeom prst="rect">
            <a:avLst/>
          </a:prstGeom>
        </p:spPr>
        <p:txBody>
          <a:bodyPr>
            <a:spAutoFit/>
          </a:bodyPr>
          <a:lstStyle/>
          <a:p>
            <a:r>
              <a:rPr lang="en-US" sz="900" dirty="0">
                <a:solidFill>
                  <a:srgbClr val="000000"/>
                </a:solidFill>
                <a:hlinkClick r:id="rId3"/>
              </a:rPr>
              <a:t>http://</a:t>
            </a:r>
            <a:r>
              <a:rPr lang="en-US" sz="900" dirty="0" smtClean="0">
                <a:solidFill>
                  <a:srgbClr val="000000"/>
                </a:solidFill>
                <a:hlinkClick r:id="rId3"/>
              </a:rPr>
              <a:t>en.wikipedia.org/wiki/Edwin_Armstrong</a:t>
            </a:r>
            <a:r>
              <a:rPr lang="en-US" sz="900" dirty="0" smtClean="0">
                <a:solidFill>
                  <a:srgbClr val="000000"/>
                </a:solidFill>
              </a:rPr>
              <a:t> </a:t>
            </a:r>
            <a:endParaRPr lang="en-US" sz="900" dirty="0">
              <a:solidFill>
                <a:srgbClr val="000000"/>
              </a:solidFill>
            </a:endParaRPr>
          </a:p>
        </p:txBody>
      </p:sp>
      <p:pic>
        <p:nvPicPr>
          <p:cNvPr id="10" name="Picture 2" descr="http://upload.wikimedia.org/wikipedia/commons/1/13/EdwinHowardArmstro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9723" y="1014541"/>
            <a:ext cx="2248883" cy="3260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7618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Edwin Howard Armstrong</a:t>
            </a:r>
            <a:endParaRPr lang="en-US" dirty="0"/>
          </a:p>
        </p:txBody>
      </p:sp>
      <p:sp>
        <p:nvSpPr>
          <p:cNvPr id="3" name="Text Placeholder 2"/>
          <p:cNvSpPr>
            <a:spLocks noGrp="1"/>
          </p:cNvSpPr>
          <p:nvPr>
            <p:ph type="body" sz="quarter" idx="10"/>
          </p:nvPr>
        </p:nvSpPr>
        <p:spPr>
          <a:xfrm>
            <a:off x="304800" y="933262"/>
            <a:ext cx="4707038" cy="4335463"/>
          </a:xfrm>
        </p:spPr>
        <p:txBody>
          <a:bodyPr/>
          <a:lstStyle/>
          <a:p>
            <a:r>
              <a:rPr lang="en-US" dirty="0" smtClean="0"/>
              <a:t>Born in 1890; became interested in radio technologies at an early age</a:t>
            </a:r>
          </a:p>
          <a:p>
            <a:r>
              <a:rPr lang="en-US" dirty="0" smtClean="0"/>
              <a:t>Invented </a:t>
            </a:r>
            <a:r>
              <a:rPr lang="en-US" i="1" dirty="0" smtClean="0"/>
              <a:t>regeneration</a:t>
            </a:r>
            <a:r>
              <a:rPr lang="en-US" dirty="0" smtClean="0"/>
              <a:t> (amplification by positive feedback) while in college</a:t>
            </a:r>
          </a:p>
          <a:p>
            <a:r>
              <a:rPr lang="en-US" dirty="0" smtClean="0"/>
              <a:t>At the same time, he also observed high frequency oscillation of the signals if the feedback is made stronger; thus inventing an oscillator which could be used to generate strong signals for radio transmitters</a:t>
            </a:r>
          </a:p>
          <a:p>
            <a:r>
              <a:rPr lang="en-US" dirty="0" smtClean="0"/>
              <a:t>These two inventions paved way for </a:t>
            </a:r>
            <a:r>
              <a:rPr lang="en-US" i="1" dirty="0" smtClean="0"/>
              <a:t>continuous wave</a:t>
            </a:r>
            <a:r>
              <a:rPr lang="en-US" dirty="0" smtClean="0"/>
              <a:t> (</a:t>
            </a:r>
            <a:r>
              <a:rPr lang="en-US" i="1" dirty="0" smtClean="0"/>
              <a:t>CW)</a:t>
            </a:r>
            <a:r>
              <a:rPr lang="en-US" dirty="0" smtClean="0"/>
              <a:t> radio communications, which very soon took over  “spark”-based radios</a:t>
            </a:r>
          </a:p>
          <a:p>
            <a:endParaRPr lang="en-US" dirty="0"/>
          </a:p>
        </p:txBody>
      </p:sp>
      <p:pic>
        <p:nvPicPr>
          <p:cNvPr id="5122" name="Picture 2" descr="http://upload.wikimedia.org/wikipedia/commons/a/ac/Regenerative_Recei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062" y="1005965"/>
            <a:ext cx="3638212" cy="24473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upload.wikimedia.org/wikipedia/commons/thumb/4/4c/FET_Armstrong_oscillator.svg/641px-FET_Armstrong_oscillat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2032" y="4051672"/>
            <a:ext cx="2592981" cy="22086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66153" y="6519446"/>
            <a:ext cx="4572000" cy="338554"/>
          </a:xfrm>
          <a:prstGeom prst="rect">
            <a:avLst/>
          </a:prstGeom>
        </p:spPr>
        <p:txBody>
          <a:bodyPr>
            <a:spAutoFit/>
          </a:bodyPr>
          <a:lstStyle/>
          <a:p>
            <a:r>
              <a:rPr lang="en-US" sz="800" dirty="0">
                <a:solidFill>
                  <a:schemeClr val="bg2">
                    <a:lumMod val="75000"/>
                    <a:lumOff val="25000"/>
                  </a:schemeClr>
                </a:solidFill>
                <a:hlinkClick r:id="rId4"/>
              </a:rPr>
              <a:t>http://</a:t>
            </a:r>
            <a:r>
              <a:rPr lang="en-US" sz="800" dirty="0" smtClean="0">
                <a:solidFill>
                  <a:schemeClr val="bg2">
                    <a:lumMod val="75000"/>
                    <a:lumOff val="25000"/>
                  </a:schemeClr>
                </a:solidFill>
                <a:hlinkClick r:id="rId4"/>
              </a:rPr>
              <a:t>en.wikipedia.org/wiki/Armstrong_oscillator</a:t>
            </a:r>
            <a:endParaRPr lang="en-US" sz="800" dirty="0" smtClean="0">
              <a:solidFill>
                <a:schemeClr val="bg2">
                  <a:lumMod val="75000"/>
                  <a:lumOff val="25000"/>
                </a:schemeClr>
              </a:solidFill>
            </a:endParaRPr>
          </a:p>
          <a:p>
            <a:r>
              <a:rPr lang="en-US" sz="800" dirty="0">
                <a:solidFill>
                  <a:schemeClr val="bg2">
                    <a:lumMod val="75000"/>
                    <a:lumOff val="25000"/>
                  </a:schemeClr>
                </a:solidFill>
                <a:hlinkClick r:id="rId5"/>
              </a:rPr>
              <a:t>http://</a:t>
            </a:r>
            <a:r>
              <a:rPr lang="en-US" sz="800" dirty="0" smtClean="0">
                <a:solidFill>
                  <a:schemeClr val="bg2">
                    <a:lumMod val="75000"/>
                    <a:lumOff val="25000"/>
                  </a:schemeClr>
                </a:solidFill>
                <a:hlinkClick r:id="rId5"/>
              </a:rPr>
              <a:t>en.wikipedia.org/wiki/Regenerative_circuit</a:t>
            </a:r>
            <a:r>
              <a:rPr lang="en-US" sz="800" dirty="0" smtClean="0">
                <a:solidFill>
                  <a:schemeClr val="bg2">
                    <a:lumMod val="75000"/>
                    <a:lumOff val="25000"/>
                  </a:schemeClr>
                </a:solidFill>
              </a:rPr>
              <a:t> </a:t>
            </a:r>
            <a:endParaRPr lang="en-US" sz="800" dirty="0">
              <a:solidFill>
                <a:schemeClr val="bg2">
                  <a:lumMod val="75000"/>
                  <a:lumOff val="25000"/>
                </a:schemeClr>
              </a:solidFill>
            </a:endParaRPr>
          </a:p>
        </p:txBody>
      </p:sp>
      <p:sp>
        <p:nvSpPr>
          <p:cNvPr id="6" name="U-Turn Arrow 5"/>
          <p:cNvSpPr/>
          <p:nvPr/>
        </p:nvSpPr>
        <p:spPr bwMode="auto">
          <a:xfrm rot="16200000" flipH="1">
            <a:off x="5577258" y="1605041"/>
            <a:ext cx="1121790" cy="1249203"/>
          </a:xfrm>
          <a:prstGeom prst="uturnArrow">
            <a:avLst>
              <a:gd name="adj1" fmla="val 12220"/>
              <a:gd name="adj2" fmla="val 16710"/>
              <a:gd name="adj3" fmla="val 28053"/>
              <a:gd name="adj4" fmla="val 43750"/>
              <a:gd name="adj5" fmla="val 75000"/>
            </a:avLst>
          </a:prstGeom>
          <a:solidFill>
            <a:srgbClr val="FFCCCC">
              <a:alpha val="8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 name="TextBox 6"/>
          <p:cNvSpPr txBox="1"/>
          <p:nvPr/>
        </p:nvSpPr>
        <p:spPr>
          <a:xfrm>
            <a:off x="5725823" y="1330123"/>
            <a:ext cx="1151084" cy="338554"/>
          </a:xfrm>
          <a:prstGeom prst="rect">
            <a:avLst/>
          </a:prstGeom>
          <a:noFill/>
        </p:spPr>
        <p:txBody>
          <a:bodyPr wrap="none" rtlCol="0">
            <a:spAutoFit/>
          </a:bodyPr>
          <a:lstStyle/>
          <a:p>
            <a:r>
              <a:rPr lang="en-US" sz="1600" dirty="0" smtClean="0">
                <a:solidFill>
                  <a:srgbClr val="FF9999"/>
                </a:solidFill>
                <a:latin typeface="+mj-lt"/>
              </a:rPr>
              <a:t>Feedback</a:t>
            </a:r>
          </a:p>
        </p:txBody>
      </p:sp>
    </p:spTree>
    <p:extLst>
      <p:ext uri="{BB962C8B-B14F-4D97-AF65-F5344CB8AC3E}">
        <p14:creationId xmlns:p14="http://schemas.microsoft.com/office/powerpoint/2010/main" val="17708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Edwin Howard Armstrong</a:t>
            </a:r>
            <a:endParaRPr lang="en-US" dirty="0"/>
          </a:p>
        </p:txBody>
      </p:sp>
      <p:sp>
        <p:nvSpPr>
          <p:cNvPr id="3" name="Text Placeholder 2"/>
          <p:cNvSpPr>
            <a:spLocks noGrp="1"/>
          </p:cNvSpPr>
          <p:nvPr>
            <p:ph type="body" sz="quarter" idx="10"/>
          </p:nvPr>
        </p:nvSpPr>
        <p:spPr>
          <a:xfrm>
            <a:off x="304800" y="933262"/>
            <a:ext cx="5031129" cy="4335463"/>
          </a:xfrm>
        </p:spPr>
        <p:txBody>
          <a:bodyPr/>
          <a:lstStyle/>
          <a:p>
            <a:r>
              <a:rPr lang="en-US" dirty="0" smtClean="0"/>
              <a:t>Armstrong joined both WWs, and allowed the US Military to use his patents for free</a:t>
            </a:r>
          </a:p>
          <a:p>
            <a:r>
              <a:rPr lang="en-US" dirty="0" smtClean="0"/>
              <a:t>In 1918, during WW-I, he invented the </a:t>
            </a:r>
            <a:r>
              <a:rPr lang="en-US" i="1" dirty="0" err="1" smtClean="0"/>
              <a:t>superheterodyne</a:t>
            </a:r>
            <a:r>
              <a:rPr lang="en-US" dirty="0" smtClean="0"/>
              <a:t> receiver; which is still used in most of today’s radios</a:t>
            </a:r>
          </a:p>
          <a:p>
            <a:r>
              <a:rPr lang="en-US" dirty="0" smtClean="0"/>
              <a:t>In 1922, he invented the </a:t>
            </a:r>
            <a:r>
              <a:rPr lang="en-US" i="1" dirty="0" smtClean="0"/>
              <a:t>super-regenerative</a:t>
            </a:r>
            <a:r>
              <a:rPr lang="en-US" dirty="0" smtClean="0"/>
              <a:t> receiver, which today finds applications in simple low-cost radio remote controls</a:t>
            </a:r>
          </a:p>
          <a:p>
            <a:r>
              <a:rPr lang="en-US" dirty="0" smtClean="0"/>
              <a:t>In 1935, he invented the </a:t>
            </a:r>
            <a:r>
              <a:rPr lang="en-US" i="1" dirty="0" smtClean="0"/>
              <a:t>frequency modulation (FM)</a:t>
            </a:r>
            <a:r>
              <a:rPr lang="en-US" dirty="0" smtClean="0"/>
              <a:t> radio</a:t>
            </a:r>
          </a:p>
          <a:p>
            <a:r>
              <a:rPr lang="en-US" dirty="0" smtClean="0"/>
              <a:t>Armstrong made profound contributions to radio technologies; but he was not a successful businessman</a:t>
            </a:r>
          </a:p>
          <a:p>
            <a:r>
              <a:rPr lang="en-US" dirty="0" smtClean="0"/>
              <a:t>Committed suicide in 1954</a:t>
            </a:r>
          </a:p>
          <a:p>
            <a:endParaRPr lang="en-US" dirty="0" smtClean="0"/>
          </a:p>
          <a:p>
            <a:endParaRPr lang="en-US" dirty="0"/>
          </a:p>
        </p:txBody>
      </p:sp>
      <p:sp>
        <p:nvSpPr>
          <p:cNvPr id="4" name="Rectangle 3"/>
          <p:cNvSpPr/>
          <p:nvPr/>
        </p:nvSpPr>
        <p:spPr>
          <a:xfrm>
            <a:off x="1566153" y="6627168"/>
            <a:ext cx="2802647" cy="215444"/>
          </a:xfrm>
          <a:prstGeom prst="rect">
            <a:avLst/>
          </a:prstGeom>
        </p:spPr>
        <p:txBody>
          <a:bodyPr wrap="square">
            <a:spAutoFit/>
          </a:bodyPr>
          <a:lstStyle/>
          <a:p>
            <a:r>
              <a:rPr lang="en-US" sz="800" dirty="0">
                <a:solidFill>
                  <a:schemeClr val="bg2">
                    <a:lumMod val="75000"/>
                    <a:lumOff val="25000"/>
                  </a:schemeClr>
                </a:solidFill>
                <a:hlinkClick r:id="rId2"/>
              </a:rPr>
              <a:t>http://</a:t>
            </a:r>
            <a:r>
              <a:rPr lang="en-US" sz="800" dirty="0" smtClean="0">
                <a:solidFill>
                  <a:schemeClr val="bg2">
                    <a:lumMod val="75000"/>
                    <a:lumOff val="25000"/>
                  </a:schemeClr>
                </a:solidFill>
                <a:hlinkClick r:id="rId2"/>
              </a:rPr>
              <a:t>en.wikipedia.org/wiki/Edwin_Howard_Armstrong</a:t>
            </a:r>
            <a:endParaRPr lang="en-US" sz="800" dirty="0">
              <a:solidFill>
                <a:schemeClr val="bg2">
                  <a:lumMod val="75000"/>
                  <a:lumOff val="25000"/>
                </a:schemeClr>
              </a:solidFill>
            </a:endParaRPr>
          </a:p>
        </p:txBody>
      </p:sp>
      <p:pic>
        <p:nvPicPr>
          <p:cNvPr id="10" name="Picture 2" descr="http://upload.wikimedia.org/wikipedia/commons/7/71/Edwin_Armstrong_at_blackboa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1812" y="979624"/>
            <a:ext cx="2338213" cy="23352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638801" y="3314855"/>
            <a:ext cx="3393439" cy="523220"/>
          </a:xfrm>
          <a:prstGeom prst="rect">
            <a:avLst/>
          </a:prstGeom>
          <a:noFill/>
        </p:spPr>
        <p:txBody>
          <a:bodyPr wrap="square" rtlCol="0">
            <a:spAutoFit/>
          </a:bodyPr>
          <a:lstStyle/>
          <a:p>
            <a:r>
              <a:rPr lang="en-US" sz="1400" dirty="0" smtClean="0">
                <a:solidFill>
                  <a:schemeClr val="bg2">
                    <a:lumMod val="75000"/>
                    <a:lumOff val="25000"/>
                  </a:schemeClr>
                </a:solidFill>
                <a:latin typeface="Kalinga" panose="020B0502040204020203" pitchFamily="34" charset="0"/>
                <a:ea typeface="Tahoma" panose="020B0604030504040204" pitchFamily="34" charset="0"/>
                <a:cs typeface="Kalinga" panose="020B0502040204020203" pitchFamily="34" charset="0"/>
              </a:rPr>
              <a:t>Armstrong explaining the super-regenerative receiver, New York, 1922</a:t>
            </a:r>
          </a:p>
        </p:txBody>
      </p:sp>
      <p:pic>
        <p:nvPicPr>
          <p:cNvPr id="6150" name="Picture 6" descr="http://upload.wikimedia.org/wikipedia/commons/a/a5/First_portable_radio%2C_1923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686" y="3762185"/>
            <a:ext cx="2950464" cy="1953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475061" y="5780783"/>
            <a:ext cx="3191714" cy="954107"/>
          </a:xfrm>
          <a:prstGeom prst="rect">
            <a:avLst/>
          </a:prstGeom>
        </p:spPr>
        <p:txBody>
          <a:bodyPr wrap="square">
            <a:spAutoFit/>
          </a:bodyPr>
          <a:lstStyle/>
          <a:p>
            <a:r>
              <a:rPr lang="en-US" sz="1400" dirty="0">
                <a:solidFill>
                  <a:schemeClr val="bg2">
                    <a:lumMod val="75000"/>
                    <a:lumOff val="25000"/>
                  </a:schemeClr>
                </a:solidFill>
                <a:latin typeface="Kalinga" panose="020B0502040204020203" pitchFamily="34" charset="0"/>
                <a:cs typeface="Kalinga" panose="020B0502040204020203" pitchFamily="34" charset="0"/>
              </a:rPr>
              <a:t>Armstrong and his new wife Esther Marion </a:t>
            </a:r>
            <a:r>
              <a:rPr lang="en-US" sz="1400" dirty="0" err="1">
                <a:solidFill>
                  <a:schemeClr val="bg2">
                    <a:lumMod val="75000"/>
                    <a:lumOff val="25000"/>
                  </a:schemeClr>
                </a:solidFill>
                <a:latin typeface="Kalinga" panose="020B0502040204020203" pitchFamily="34" charset="0"/>
                <a:cs typeface="Kalinga" panose="020B0502040204020203" pitchFamily="34" charset="0"/>
              </a:rPr>
              <a:t>MacInnis</a:t>
            </a:r>
            <a:r>
              <a:rPr lang="en-US" sz="1400" dirty="0">
                <a:solidFill>
                  <a:schemeClr val="bg2">
                    <a:lumMod val="75000"/>
                    <a:lumOff val="25000"/>
                  </a:schemeClr>
                </a:solidFill>
                <a:latin typeface="Kalinga" panose="020B0502040204020203" pitchFamily="34" charset="0"/>
                <a:cs typeface="Kalinga" panose="020B0502040204020203" pitchFamily="34" charset="0"/>
              </a:rPr>
              <a:t> </a:t>
            </a:r>
            <a:r>
              <a:rPr lang="en-US" sz="1400" dirty="0" smtClean="0">
                <a:solidFill>
                  <a:schemeClr val="bg2">
                    <a:lumMod val="75000"/>
                    <a:lumOff val="25000"/>
                  </a:schemeClr>
                </a:solidFill>
                <a:latin typeface="Kalinga" panose="020B0502040204020203" pitchFamily="34" charset="0"/>
                <a:cs typeface="Kalinga" panose="020B0502040204020203" pitchFamily="34" charset="0"/>
              </a:rPr>
              <a:t>in </a:t>
            </a:r>
            <a:r>
              <a:rPr lang="en-US" sz="1400" dirty="0">
                <a:solidFill>
                  <a:schemeClr val="bg2">
                    <a:lumMod val="75000"/>
                    <a:lumOff val="25000"/>
                  </a:schemeClr>
                </a:solidFill>
                <a:latin typeface="Kalinga" panose="020B0502040204020203" pitchFamily="34" charset="0"/>
                <a:cs typeface="Kalinga" panose="020B0502040204020203" pitchFamily="34" charset="0"/>
              </a:rPr>
              <a:t>1923. The radio is a portable </a:t>
            </a:r>
            <a:r>
              <a:rPr lang="en-US" sz="1400" dirty="0" err="1">
                <a:solidFill>
                  <a:schemeClr val="bg2">
                    <a:lumMod val="75000"/>
                    <a:lumOff val="25000"/>
                  </a:schemeClr>
                </a:solidFill>
                <a:latin typeface="Kalinga" panose="020B0502040204020203" pitchFamily="34" charset="0"/>
                <a:cs typeface="Kalinga" panose="020B0502040204020203" pitchFamily="34" charset="0"/>
              </a:rPr>
              <a:t>superheterodyne</a:t>
            </a:r>
            <a:r>
              <a:rPr lang="en-US" sz="1400" dirty="0">
                <a:solidFill>
                  <a:schemeClr val="bg2">
                    <a:lumMod val="75000"/>
                    <a:lumOff val="25000"/>
                  </a:schemeClr>
                </a:solidFill>
                <a:latin typeface="Kalinga" panose="020B0502040204020203" pitchFamily="34" charset="0"/>
                <a:cs typeface="Kalinga" panose="020B0502040204020203" pitchFamily="34" charset="0"/>
              </a:rPr>
              <a:t> that Armstrong built as a present for her.</a:t>
            </a:r>
          </a:p>
        </p:txBody>
      </p:sp>
    </p:spTree>
    <p:extLst>
      <p:ext uri="{BB962C8B-B14F-4D97-AF65-F5344CB8AC3E}">
        <p14:creationId xmlns:p14="http://schemas.microsoft.com/office/powerpoint/2010/main" val="3033598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err="1" smtClean="0"/>
              <a:t>Superheterodyne</a:t>
            </a:r>
            <a:r>
              <a:rPr lang="en-US" dirty="0" smtClean="0"/>
              <a:t> Receiver – Heterodyne </a:t>
            </a:r>
            <a:endParaRPr lang="en-US" dirty="0"/>
          </a:p>
        </p:txBody>
      </p:sp>
      <p:sp>
        <p:nvSpPr>
          <p:cNvPr id="3" name="Text Placeholder 2"/>
          <p:cNvSpPr>
            <a:spLocks noGrp="1"/>
          </p:cNvSpPr>
          <p:nvPr>
            <p:ph type="body" sz="quarter" idx="10"/>
          </p:nvPr>
        </p:nvSpPr>
        <p:spPr/>
        <p:txBody>
          <a:bodyPr/>
          <a:lstStyle/>
          <a:p>
            <a:r>
              <a:rPr lang="en-US" dirty="0" smtClean="0"/>
              <a:t>Let’s start with “heterodyne” </a:t>
            </a:r>
          </a:p>
          <a:p>
            <a:pPr lvl="1"/>
            <a:r>
              <a:rPr lang="en-US" dirty="0" smtClean="0"/>
              <a:t>“Heterodyning </a:t>
            </a:r>
            <a:r>
              <a:rPr lang="en-US" dirty="0"/>
              <a:t>is a radio signal processing technique popularized by Canadian inventor-engineer Reginald Fessenden in 1901, in which new frequencies are created by combining or mixing two </a:t>
            </a:r>
            <a:r>
              <a:rPr lang="en-US" dirty="0" smtClean="0"/>
              <a:t>frequencies.”</a:t>
            </a:r>
          </a:p>
          <a:p>
            <a:pPr lvl="1"/>
            <a:r>
              <a:rPr lang="en-US" dirty="0" smtClean="0"/>
              <a:t>“The </a:t>
            </a:r>
            <a:r>
              <a:rPr lang="en-US" dirty="0"/>
              <a:t>two frequencies are combined in a nonlinear signal-processing device such as a vacuum tube, transistor, or diode, usually called a </a:t>
            </a:r>
            <a:r>
              <a:rPr lang="en-US" i="1" dirty="0"/>
              <a:t>mixer</a:t>
            </a:r>
            <a:r>
              <a:rPr lang="en-US" dirty="0" smtClean="0"/>
              <a:t>. In </a:t>
            </a:r>
            <a:r>
              <a:rPr lang="en-US" dirty="0"/>
              <a:t>the most common application, two signals at frequencies </a:t>
            </a:r>
            <a:r>
              <a:rPr lang="en-US" i="1" dirty="0"/>
              <a:t>f</a:t>
            </a:r>
            <a:r>
              <a:rPr lang="en-US" i="1" baseline="-25000" dirty="0"/>
              <a:t>1</a:t>
            </a:r>
            <a:r>
              <a:rPr lang="en-US" dirty="0"/>
              <a:t> and </a:t>
            </a:r>
            <a:r>
              <a:rPr lang="en-US" i="1" dirty="0"/>
              <a:t>f</a:t>
            </a:r>
            <a:r>
              <a:rPr lang="en-US" i="1" baseline="-25000" dirty="0"/>
              <a:t>2</a:t>
            </a:r>
            <a:r>
              <a:rPr lang="en-US" dirty="0"/>
              <a:t> are mixed, creating two new signals, one at the sum </a:t>
            </a:r>
            <a:r>
              <a:rPr lang="en-US" i="1" dirty="0"/>
              <a:t>f</a:t>
            </a:r>
            <a:r>
              <a:rPr lang="en-US" i="1" baseline="-25000" dirty="0"/>
              <a:t>1</a:t>
            </a:r>
            <a:r>
              <a:rPr lang="en-US" dirty="0"/>
              <a:t> + </a:t>
            </a:r>
            <a:r>
              <a:rPr lang="en-US" i="1" dirty="0"/>
              <a:t>f</a:t>
            </a:r>
            <a:r>
              <a:rPr lang="en-US" i="1" baseline="-25000" dirty="0"/>
              <a:t>2</a:t>
            </a:r>
            <a:r>
              <a:rPr lang="en-US" dirty="0"/>
              <a:t> of the two frequencies, and the other at the difference </a:t>
            </a:r>
            <a:r>
              <a:rPr lang="en-US" i="1" dirty="0"/>
              <a:t>f</a:t>
            </a:r>
            <a:r>
              <a:rPr lang="en-US" i="1" baseline="-25000" dirty="0"/>
              <a:t>1</a:t>
            </a:r>
            <a:r>
              <a:rPr lang="en-US" dirty="0"/>
              <a:t> − </a:t>
            </a:r>
            <a:r>
              <a:rPr lang="en-US" i="1" dirty="0"/>
              <a:t>f</a:t>
            </a:r>
            <a:r>
              <a:rPr lang="en-US" i="1" baseline="-25000" dirty="0"/>
              <a:t>2</a:t>
            </a:r>
            <a:r>
              <a:rPr lang="en-US" dirty="0" smtClean="0"/>
              <a:t>. </a:t>
            </a:r>
            <a:r>
              <a:rPr lang="en-US" dirty="0"/>
              <a:t>These new frequencies are called </a:t>
            </a:r>
            <a:r>
              <a:rPr lang="en-US" i="1" dirty="0"/>
              <a:t>heterodynes</a:t>
            </a:r>
            <a:r>
              <a:rPr lang="en-US" dirty="0"/>
              <a:t>. Typically only one of the new frequencies is desired, and the other signal is filtered out of the output of the mixer</a:t>
            </a:r>
            <a:r>
              <a:rPr lang="en-US" dirty="0" smtClean="0"/>
              <a:t>.” </a:t>
            </a:r>
          </a:p>
          <a:p>
            <a:pPr lvl="1"/>
            <a:endParaRPr lang="en-US" dirty="0"/>
          </a:p>
        </p:txBody>
      </p:sp>
      <p:pic>
        <p:nvPicPr>
          <p:cNvPr id="1026" name="Picture 2" descr="http://upload.wikimedia.org/wikipedia/commons/thumb/0/05/IdealMixer.svg/350px-IdealMixer.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544" y="4320250"/>
            <a:ext cx="33337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23179" y="4935031"/>
            <a:ext cx="372218" cy="461665"/>
          </a:xfrm>
          <a:prstGeom prst="rect">
            <a:avLst/>
          </a:prstGeom>
        </p:spPr>
        <p:txBody>
          <a:bodyPr wrap="none">
            <a:spAutoFit/>
          </a:bodyPr>
          <a:lstStyle/>
          <a:p>
            <a:r>
              <a:rPr lang="en-US" i="1" dirty="0" smtClean="0">
                <a:solidFill>
                  <a:srgbClr val="000000"/>
                </a:solidFill>
              </a:rPr>
              <a:t>f</a:t>
            </a:r>
            <a:r>
              <a:rPr lang="en-US" i="1" baseline="-25000" dirty="0" smtClean="0">
                <a:solidFill>
                  <a:srgbClr val="000000"/>
                </a:solidFill>
              </a:rPr>
              <a:t>1</a:t>
            </a:r>
            <a:endParaRPr lang="en-US" dirty="0">
              <a:solidFill>
                <a:srgbClr val="000000"/>
              </a:solidFill>
            </a:endParaRPr>
          </a:p>
        </p:txBody>
      </p:sp>
      <p:sp>
        <p:nvSpPr>
          <p:cNvPr id="6" name="Rectangle 5"/>
          <p:cNvSpPr/>
          <p:nvPr/>
        </p:nvSpPr>
        <p:spPr>
          <a:xfrm>
            <a:off x="4031671" y="6301451"/>
            <a:ext cx="449162" cy="461665"/>
          </a:xfrm>
          <a:prstGeom prst="rect">
            <a:avLst/>
          </a:prstGeom>
        </p:spPr>
        <p:txBody>
          <a:bodyPr wrap="none">
            <a:spAutoFit/>
          </a:bodyPr>
          <a:lstStyle/>
          <a:p>
            <a:r>
              <a:rPr lang="en-US" i="1" dirty="0" smtClean="0">
                <a:solidFill>
                  <a:srgbClr val="000000"/>
                </a:solidFill>
              </a:rPr>
              <a:t>f</a:t>
            </a:r>
            <a:r>
              <a:rPr lang="en-US" i="1" baseline="-25000" dirty="0" smtClean="0">
                <a:solidFill>
                  <a:srgbClr val="000000"/>
                </a:solidFill>
              </a:rPr>
              <a:t>2</a:t>
            </a:r>
            <a:r>
              <a:rPr lang="en-US" dirty="0" smtClean="0">
                <a:solidFill>
                  <a:srgbClr val="000000"/>
                </a:solidFill>
              </a:rPr>
              <a:t> </a:t>
            </a:r>
            <a:endParaRPr lang="en-US" dirty="0">
              <a:solidFill>
                <a:srgbClr val="000000"/>
              </a:solidFill>
            </a:endParaRPr>
          </a:p>
        </p:txBody>
      </p:sp>
      <p:sp>
        <p:nvSpPr>
          <p:cNvPr id="7" name="Rectangle 6"/>
          <p:cNvSpPr/>
          <p:nvPr/>
        </p:nvSpPr>
        <p:spPr>
          <a:xfrm>
            <a:off x="6529441" y="4640213"/>
            <a:ext cx="963725" cy="461665"/>
          </a:xfrm>
          <a:prstGeom prst="rect">
            <a:avLst/>
          </a:prstGeom>
        </p:spPr>
        <p:txBody>
          <a:bodyPr wrap="none">
            <a:spAutoFit/>
          </a:bodyPr>
          <a:lstStyle/>
          <a:p>
            <a:r>
              <a:rPr lang="en-US" i="1" dirty="0">
                <a:solidFill>
                  <a:srgbClr val="000000"/>
                </a:solidFill>
              </a:rPr>
              <a:t>f</a:t>
            </a:r>
            <a:r>
              <a:rPr lang="en-US" i="1" baseline="-25000" dirty="0">
                <a:solidFill>
                  <a:srgbClr val="000000"/>
                </a:solidFill>
              </a:rPr>
              <a:t>1</a:t>
            </a:r>
            <a:r>
              <a:rPr lang="en-US" dirty="0">
                <a:solidFill>
                  <a:srgbClr val="000000"/>
                </a:solidFill>
              </a:rPr>
              <a:t> + </a:t>
            </a:r>
            <a:r>
              <a:rPr lang="en-US" i="1" dirty="0">
                <a:solidFill>
                  <a:srgbClr val="000000"/>
                </a:solidFill>
              </a:rPr>
              <a:t>f</a:t>
            </a:r>
            <a:r>
              <a:rPr lang="en-US" i="1" baseline="-25000" dirty="0">
                <a:solidFill>
                  <a:srgbClr val="000000"/>
                </a:solidFill>
              </a:rPr>
              <a:t>2</a:t>
            </a:r>
            <a:r>
              <a:rPr lang="en-US" dirty="0">
                <a:solidFill>
                  <a:srgbClr val="000000"/>
                </a:solidFill>
              </a:rPr>
              <a:t> </a:t>
            </a:r>
          </a:p>
        </p:txBody>
      </p:sp>
      <p:sp>
        <p:nvSpPr>
          <p:cNvPr id="8" name="Rectangle 7"/>
          <p:cNvSpPr/>
          <p:nvPr/>
        </p:nvSpPr>
        <p:spPr>
          <a:xfrm>
            <a:off x="6529441" y="5249131"/>
            <a:ext cx="963725" cy="461665"/>
          </a:xfrm>
          <a:prstGeom prst="rect">
            <a:avLst/>
          </a:prstGeom>
        </p:spPr>
        <p:txBody>
          <a:bodyPr wrap="none">
            <a:spAutoFit/>
          </a:bodyPr>
          <a:lstStyle/>
          <a:p>
            <a:r>
              <a:rPr lang="en-US" i="1" dirty="0">
                <a:solidFill>
                  <a:srgbClr val="000000"/>
                </a:solidFill>
              </a:rPr>
              <a:t>f</a:t>
            </a:r>
            <a:r>
              <a:rPr lang="en-US" i="1" baseline="-25000" dirty="0">
                <a:solidFill>
                  <a:srgbClr val="000000"/>
                </a:solidFill>
              </a:rPr>
              <a:t>1</a:t>
            </a:r>
            <a:r>
              <a:rPr lang="en-US" dirty="0">
                <a:solidFill>
                  <a:srgbClr val="000000"/>
                </a:solidFill>
              </a:rPr>
              <a:t> </a:t>
            </a:r>
            <a:r>
              <a:rPr lang="en-US" dirty="0" smtClean="0">
                <a:solidFill>
                  <a:srgbClr val="000000"/>
                </a:solidFill>
              </a:rPr>
              <a:t>− </a:t>
            </a:r>
            <a:r>
              <a:rPr lang="en-US" i="1" dirty="0">
                <a:solidFill>
                  <a:srgbClr val="000000"/>
                </a:solidFill>
              </a:rPr>
              <a:t>f</a:t>
            </a:r>
            <a:r>
              <a:rPr lang="en-US" i="1" baseline="-25000" dirty="0">
                <a:solidFill>
                  <a:srgbClr val="000000"/>
                </a:solidFill>
              </a:rPr>
              <a:t>2</a:t>
            </a:r>
            <a:r>
              <a:rPr lang="en-US" dirty="0">
                <a:solidFill>
                  <a:srgbClr val="000000"/>
                </a:solidFill>
              </a:rPr>
              <a:t> </a:t>
            </a:r>
          </a:p>
        </p:txBody>
      </p:sp>
    </p:spTree>
    <p:extLst>
      <p:ext uri="{BB962C8B-B14F-4D97-AF65-F5344CB8AC3E}">
        <p14:creationId xmlns:p14="http://schemas.microsoft.com/office/powerpoint/2010/main" val="1917307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err="1" smtClean="0"/>
              <a:t>Superheterodyne</a:t>
            </a:r>
            <a:r>
              <a:rPr lang="en-US" dirty="0" smtClean="0"/>
              <a:t> Receiver</a:t>
            </a:r>
            <a:endParaRPr lang="en-US" dirty="0"/>
          </a:p>
        </p:txBody>
      </p:sp>
      <p:sp>
        <p:nvSpPr>
          <p:cNvPr id="3" name="Text Placeholder 2"/>
          <p:cNvSpPr>
            <a:spLocks noGrp="1"/>
          </p:cNvSpPr>
          <p:nvPr>
            <p:ph type="body" sz="quarter" idx="10"/>
          </p:nvPr>
        </p:nvSpPr>
        <p:spPr/>
        <p:txBody>
          <a:bodyPr/>
          <a:lstStyle/>
          <a:p>
            <a:r>
              <a:rPr lang="en-US" dirty="0" smtClean="0"/>
              <a:t>Move the incoming RF signal to a much lower frequency for detection</a:t>
            </a:r>
          </a:p>
          <a:p>
            <a:pPr lvl="1"/>
            <a:r>
              <a:rPr lang="en-US" dirty="0"/>
              <a:t>It is easier to build detectors at lower frequencies</a:t>
            </a:r>
          </a:p>
          <a:p>
            <a:pPr lvl="1"/>
            <a:r>
              <a:rPr lang="en-US" dirty="0" smtClean="0"/>
              <a:t>It is easier have gain at lower frequencies</a:t>
            </a:r>
          </a:p>
          <a:p>
            <a:pPr lvl="1"/>
            <a:r>
              <a:rPr lang="en-US" dirty="0" smtClean="0"/>
              <a:t>Gain can also be distributed across different frequencies to avoid oscillation</a:t>
            </a:r>
          </a:p>
          <a:p>
            <a:pPr lvl="1"/>
            <a:r>
              <a:rPr lang="en-US" dirty="0" smtClean="0"/>
              <a:t>Great performance </a:t>
            </a:r>
          </a:p>
          <a:p>
            <a:pPr lvl="1"/>
            <a:endParaRPr lang="en-US" dirty="0"/>
          </a:p>
        </p:txBody>
      </p:sp>
      <p:pic>
        <p:nvPicPr>
          <p:cNvPr id="1026" name="Picture 2" descr="http://www.tpub.com/neets/book17/001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199" y="3558193"/>
            <a:ext cx="5286375" cy="288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2107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err="1" smtClean="0"/>
              <a:t>Superheterodyne</a:t>
            </a:r>
            <a:r>
              <a:rPr lang="en-US" dirty="0" smtClean="0"/>
              <a:t> Receiver</a:t>
            </a:r>
            <a:endParaRPr lang="en-US" dirty="0"/>
          </a:p>
        </p:txBody>
      </p:sp>
      <p:sp>
        <p:nvSpPr>
          <p:cNvPr id="3" name="Text Placeholder 2"/>
          <p:cNvSpPr>
            <a:spLocks noGrp="1"/>
          </p:cNvSpPr>
          <p:nvPr>
            <p:ph type="body" sz="quarter" idx="10"/>
          </p:nvPr>
        </p:nvSpPr>
        <p:spPr/>
        <p:txBody>
          <a:bodyPr/>
          <a:lstStyle/>
          <a:p>
            <a:r>
              <a:rPr lang="en-US" dirty="0" smtClean="0"/>
              <a:t>Block diagram with a more modern look</a:t>
            </a:r>
          </a:p>
          <a:p>
            <a:pPr lvl="1"/>
            <a:r>
              <a:rPr lang="en-US" dirty="0" smtClean="0"/>
              <a:t>Principles are still the same</a:t>
            </a:r>
            <a:endParaRPr lang="en-US" dirty="0"/>
          </a:p>
        </p:txBody>
      </p:sp>
      <p:pic>
        <p:nvPicPr>
          <p:cNvPr id="2050" name="Picture 2" descr="http://mwrf.com/site-files/mwrf.com/files/archive/mwrf.com/Files/30/7470/Figure_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993" y="1623792"/>
            <a:ext cx="6924907" cy="3034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64112" y="6611779"/>
            <a:ext cx="5228350" cy="246221"/>
          </a:xfrm>
          <a:prstGeom prst="rect">
            <a:avLst/>
          </a:prstGeom>
        </p:spPr>
        <p:txBody>
          <a:bodyPr wrap="square">
            <a:spAutoFit/>
          </a:bodyPr>
          <a:lstStyle/>
          <a:p>
            <a:r>
              <a:rPr lang="en-US" sz="1000" dirty="0">
                <a:solidFill>
                  <a:srgbClr val="000000"/>
                </a:solidFill>
                <a:latin typeface="Arial" panose="020B0604020202020204" pitchFamily="34" charset="0"/>
                <a:cs typeface="Arial" panose="020B0604020202020204" pitchFamily="34" charset="0"/>
              </a:rPr>
              <a:t>http://mwrf.com/components/quad-demodulators-arm-direct-conversion-receivers</a:t>
            </a:r>
          </a:p>
        </p:txBody>
      </p:sp>
    </p:spTree>
    <p:extLst>
      <p:ext uri="{BB962C8B-B14F-4D97-AF65-F5344CB8AC3E}">
        <p14:creationId xmlns:p14="http://schemas.microsoft.com/office/powerpoint/2010/main" val="22189059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smtClean="0"/>
              <a:t>Homodyne (Direct Conversion) Receiver</a:t>
            </a:r>
            <a:endParaRPr lang="en-US" dirty="0"/>
          </a:p>
        </p:txBody>
      </p:sp>
      <p:sp>
        <p:nvSpPr>
          <p:cNvPr id="3" name="Text Placeholder 2"/>
          <p:cNvSpPr>
            <a:spLocks noGrp="1"/>
          </p:cNvSpPr>
          <p:nvPr>
            <p:ph type="body" sz="quarter" idx="10"/>
          </p:nvPr>
        </p:nvSpPr>
        <p:spPr/>
        <p:txBody>
          <a:bodyPr/>
          <a:lstStyle/>
          <a:p>
            <a:r>
              <a:rPr lang="en-US" dirty="0" smtClean="0"/>
              <a:t>There is no IF, move the RF signal to base-band directly</a:t>
            </a:r>
          </a:p>
          <a:p>
            <a:pPr lvl="1"/>
            <a:r>
              <a:rPr lang="en-US" dirty="0" smtClean="0"/>
              <a:t>A very flexible architecture</a:t>
            </a:r>
          </a:p>
          <a:p>
            <a:pPr lvl="1"/>
            <a:r>
              <a:rPr lang="en-US" dirty="0" smtClean="0"/>
              <a:t>There are number of technical issues initially; was not very popular for a longtime</a:t>
            </a:r>
          </a:p>
          <a:p>
            <a:pPr lvl="1"/>
            <a:r>
              <a:rPr lang="en-US" dirty="0" smtClean="0"/>
              <a:t>Recently development in integrated circuit technologies has largely revived this architecture</a:t>
            </a:r>
          </a:p>
          <a:p>
            <a:pPr lvl="1"/>
            <a:endParaRPr lang="en-US" dirty="0"/>
          </a:p>
        </p:txBody>
      </p:sp>
      <p:pic>
        <p:nvPicPr>
          <p:cNvPr id="3074" name="Picture 2" descr="http://mwrf.com/site-files/mwrf.com/files/archive/mwrf.com/Files/30/7470/Figure_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878" y="3100993"/>
            <a:ext cx="5476875"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739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RADAR – </a:t>
            </a:r>
            <a:r>
              <a:rPr lang="en-US" dirty="0" err="1" smtClean="0"/>
              <a:t>RA</a:t>
            </a:r>
            <a:r>
              <a:rPr lang="en-US" b="0" dirty="0" err="1" smtClean="0"/>
              <a:t>dio</a:t>
            </a:r>
            <a:r>
              <a:rPr lang="en-US" dirty="0" smtClean="0"/>
              <a:t> D</a:t>
            </a:r>
            <a:r>
              <a:rPr lang="en-US" b="0" dirty="0" smtClean="0"/>
              <a:t>etection</a:t>
            </a:r>
            <a:r>
              <a:rPr lang="en-US" dirty="0" smtClean="0"/>
              <a:t> A</a:t>
            </a:r>
            <a:r>
              <a:rPr lang="en-US" b="0" dirty="0" smtClean="0"/>
              <a:t>nd</a:t>
            </a:r>
            <a:r>
              <a:rPr lang="en-US" dirty="0" smtClean="0"/>
              <a:t> R</a:t>
            </a:r>
            <a:r>
              <a:rPr lang="en-US" b="0" dirty="0" smtClean="0"/>
              <a:t>anging</a:t>
            </a:r>
            <a:endParaRPr lang="en-US" b="0" dirty="0"/>
          </a:p>
        </p:txBody>
      </p:sp>
      <p:sp>
        <p:nvSpPr>
          <p:cNvPr id="4" name="Text Placeholder 3"/>
          <p:cNvSpPr>
            <a:spLocks noGrp="1"/>
          </p:cNvSpPr>
          <p:nvPr>
            <p:ph type="body" sz="quarter" idx="10"/>
          </p:nvPr>
        </p:nvSpPr>
        <p:spPr>
          <a:xfrm>
            <a:off x="304801" y="933262"/>
            <a:ext cx="4169463" cy="4335463"/>
          </a:xfrm>
        </p:spPr>
        <p:txBody>
          <a:bodyPr/>
          <a:lstStyle/>
          <a:p>
            <a:r>
              <a:rPr lang="en-US" sz="1800" dirty="0" smtClean="0"/>
              <a:t>Hertz was aware that electromagnetic waves can bounce off solid objects.</a:t>
            </a:r>
          </a:p>
          <a:p>
            <a:r>
              <a:rPr lang="en-US" sz="1800" dirty="0"/>
              <a:t>In 1900 Nikola Tesla (1856-1943), a Serbian-American inventor obviously aware of this technique, conceived of the possibility of employing radio waves not only to detect, but also to measure the movement of distant objects, although he never worked out the details of his idea.</a:t>
            </a:r>
            <a:endParaRPr lang="en-US" sz="1800" dirty="0" smtClean="0"/>
          </a:p>
          <a:p>
            <a:r>
              <a:rPr lang="en-US" sz="1800" dirty="0" smtClean="0"/>
              <a:t>Patents on using radio waves to detect the presence of distant metallic objects were filed by German inventor Christian </a:t>
            </a:r>
            <a:r>
              <a:rPr lang="en-US" sz="1800" dirty="0" err="1" smtClean="0"/>
              <a:t>Hulsmeyer</a:t>
            </a:r>
            <a:r>
              <a:rPr lang="en-US" sz="1800" dirty="0" smtClean="0"/>
              <a:t> circa 1904 in Germany and Great Britain.</a:t>
            </a:r>
          </a:p>
        </p:txBody>
      </p:sp>
      <p:sp>
        <p:nvSpPr>
          <p:cNvPr id="3" name="Rectangle 2"/>
          <p:cNvSpPr/>
          <p:nvPr/>
        </p:nvSpPr>
        <p:spPr>
          <a:xfrm>
            <a:off x="1481958" y="6642556"/>
            <a:ext cx="4572000" cy="215444"/>
          </a:xfrm>
          <a:prstGeom prst="rect">
            <a:avLst/>
          </a:prstGeom>
        </p:spPr>
        <p:txBody>
          <a:bodyPr>
            <a:spAutoFit/>
          </a:bodyPr>
          <a:lstStyle/>
          <a:p>
            <a:r>
              <a:rPr lang="en-US" sz="800" dirty="0">
                <a:solidFill>
                  <a:srgbClr val="000000"/>
                </a:solidFill>
              </a:rPr>
              <a:t>http://www.geos.ed.ac.uk/homes/ihw/timeline.html</a:t>
            </a:r>
          </a:p>
        </p:txBody>
      </p:sp>
      <p:pic>
        <p:nvPicPr>
          <p:cNvPr id="14342" name="Picture 6" descr="http://www.radarworld.org/images/scans/Hmeye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264" y="914400"/>
            <a:ext cx="4437741" cy="435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90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a:t>
            </a:r>
            <a:endParaRPr lang="en-US" dirty="0"/>
          </a:p>
        </p:txBody>
      </p:sp>
      <p:sp>
        <p:nvSpPr>
          <p:cNvPr id="3" name="Text Placeholder 2"/>
          <p:cNvSpPr>
            <a:spLocks noGrp="1"/>
          </p:cNvSpPr>
          <p:nvPr>
            <p:ph type="body" sz="quarter" idx="10"/>
          </p:nvPr>
        </p:nvSpPr>
        <p:spPr/>
        <p:txBody>
          <a:bodyPr/>
          <a:lstStyle/>
          <a:p>
            <a:endParaRPr lang="en-US" dirty="0"/>
          </a:p>
        </p:txBody>
      </p:sp>
      <p:pic>
        <p:nvPicPr>
          <p:cNvPr id="1026" name="Picture 2" descr="http://3.bp.blogspot.com/-UlHuRMl0fIY/UqE0KaMj7wI/AAAAAAAAAfU/y45QTA-L4a0/s1600/Electric+Eel,+Doctor+F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854431"/>
            <a:ext cx="8493125" cy="5627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8903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Magnetron</a:t>
            </a:r>
            <a:endParaRPr lang="en-US" dirty="0"/>
          </a:p>
        </p:txBody>
      </p:sp>
      <p:sp>
        <p:nvSpPr>
          <p:cNvPr id="3" name="Text Placeholder 2"/>
          <p:cNvSpPr>
            <a:spLocks noGrp="1"/>
          </p:cNvSpPr>
          <p:nvPr>
            <p:ph type="body" sz="quarter" idx="10"/>
          </p:nvPr>
        </p:nvSpPr>
        <p:spPr/>
        <p:txBody>
          <a:bodyPr/>
          <a:lstStyle/>
          <a:p>
            <a:r>
              <a:rPr lang="en-US" dirty="0" smtClean="0"/>
              <a:t>The invention of the </a:t>
            </a:r>
            <a:r>
              <a:rPr lang="en-US" dirty="0"/>
              <a:t>magnetron by John Randall and Harry Boot in 1940 at the University of Birmingham, </a:t>
            </a:r>
            <a:r>
              <a:rPr lang="en-US" dirty="0" smtClean="0"/>
              <a:t>England, made it possible to generate very high power coherent radiation at microwave frequencies</a:t>
            </a:r>
          </a:p>
          <a:p>
            <a:r>
              <a:rPr lang="en-US" dirty="0" smtClean="0"/>
              <a:t>This finally made radar technologies practical for warfare</a:t>
            </a:r>
            <a:endParaRPr lang="en-US" dirty="0"/>
          </a:p>
        </p:txBody>
      </p:sp>
      <p:sp>
        <p:nvSpPr>
          <p:cNvPr id="5" name="Rectangle 4"/>
          <p:cNvSpPr/>
          <p:nvPr/>
        </p:nvSpPr>
        <p:spPr>
          <a:xfrm>
            <a:off x="1511097" y="6549926"/>
            <a:ext cx="4572000" cy="338554"/>
          </a:xfrm>
          <a:prstGeom prst="rect">
            <a:avLst/>
          </a:prstGeom>
        </p:spPr>
        <p:txBody>
          <a:bodyPr>
            <a:spAutoFit/>
          </a:bodyPr>
          <a:lstStyle/>
          <a:p>
            <a:r>
              <a:rPr lang="en-US" sz="800" dirty="0">
                <a:solidFill>
                  <a:schemeClr val="bg1"/>
                </a:solidFill>
                <a:hlinkClick r:id="rId2"/>
              </a:rPr>
              <a:t>http://hyperphysics.phy-astr.gsu.edu/hbase/waves/magnetron.html</a:t>
            </a:r>
          </a:p>
          <a:p>
            <a:r>
              <a:rPr lang="en-US" sz="800" dirty="0" smtClean="0">
                <a:solidFill>
                  <a:schemeClr val="bg1"/>
                </a:solidFill>
                <a:hlinkClick r:id="rId2"/>
              </a:rPr>
              <a:t>http://microwavetubes.iwarp.com/How_Magnetron_Work.html</a:t>
            </a:r>
            <a:r>
              <a:rPr lang="en-US" sz="800" dirty="0" smtClean="0">
                <a:solidFill>
                  <a:schemeClr val="bg1"/>
                </a:solidFill>
              </a:rPr>
              <a:t> </a:t>
            </a:r>
            <a:endParaRPr lang="en-US" sz="800" dirty="0">
              <a:solidFill>
                <a:schemeClr val="bg1"/>
              </a:solidFill>
            </a:endParaRPr>
          </a:p>
        </p:txBody>
      </p:sp>
      <p:pic>
        <p:nvPicPr>
          <p:cNvPr id="1026" name="Picture 2" descr="http://hyperphysics.phy-astr.gsu.edu/hbase/waves/imgwav/magnetrono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48" y="3100993"/>
            <a:ext cx="4050878" cy="2520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hyperphysics.phy-astr.gsu.edu/hbase/waves/imgwav/magnetrontank.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226" y="3100993"/>
            <a:ext cx="3638522" cy="252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098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RADAR</a:t>
            </a:r>
            <a:endParaRPr lang="en-US" b="0" dirty="0"/>
          </a:p>
        </p:txBody>
      </p:sp>
      <p:sp>
        <p:nvSpPr>
          <p:cNvPr id="4" name="Text Placeholder 3"/>
          <p:cNvSpPr>
            <a:spLocks noGrp="1"/>
          </p:cNvSpPr>
          <p:nvPr>
            <p:ph type="body" sz="quarter" idx="10"/>
          </p:nvPr>
        </p:nvSpPr>
        <p:spPr/>
        <p:txBody>
          <a:bodyPr/>
          <a:lstStyle/>
          <a:p>
            <a:r>
              <a:rPr lang="en-US" dirty="0" smtClean="0"/>
              <a:t>Several nations started research on radar technologies before WWII; the term RADAR was coined by US Navy in 1940</a:t>
            </a:r>
          </a:p>
          <a:p>
            <a:r>
              <a:rPr lang="en-US" dirty="0" smtClean="0"/>
              <a:t>Military use was the main driving force for radar development</a:t>
            </a:r>
            <a:endParaRPr lang="en-US" dirty="0"/>
          </a:p>
        </p:txBody>
      </p:sp>
      <p:pic>
        <p:nvPicPr>
          <p:cNvPr id="5" name="Picture 4" descr="http://spitfiresite.com/uploaded_images/rdf-chain-hom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953" y="3114957"/>
            <a:ext cx="2709441" cy="15052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itfiresite.com/uploaded_images/deflat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765" y="2862215"/>
            <a:ext cx="2484699" cy="19219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60718" y="4926907"/>
            <a:ext cx="2954791" cy="523220"/>
          </a:xfrm>
          <a:prstGeom prst="rect">
            <a:avLst/>
          </a:prstGeom>
        </p:spPr>
        <p:txBody>
          <a:bodyPr wrap="square">
            <a:spAutoFit/>
          </a:bodyPr>
          <a:lstStyle/>
          <a:p>
            <a:r>
              <a:rPr lang="en-US" sz="1400" i="1" dirty="0" smtClean="0">
                <a:solidFill>
                  <a:srgbClr val="666066"/>
                </a:solidFill>
                <a:latin typeface="Arial" panose="020B0604020202020204" pitchFamily="34" charset="0"/>
              </a:rPr>
              <a:t>Germany: mid-war </a:t>
            </a:r>
            <a:r>
              <a:rPr lang="en-US" sz="1400" i="1" dirty="0">
                <a:solidFill>
                  <a:srgbClr val="666066"/>
                </a:solidFill>
                <a:latin typeface="Arial" panose="020B0604020202020204" pitchFamily="34" charset="0"/>
              </a:rPr>
              <a:t>ground radar station </a:t>
            </a:r>
            <a:r>
              <a:rPr lang="en-US" sz="1400" i="1" dirty="0" err="1">
                <a:solidFill>
                  <a:srgbClr val="666066"/>
                </a:solidFill>
                <a:latin typeface="Arial" panose="020B0604020202020204" pitchFamily="34" charset="0"/>
              </a:rPr>
              <a:t>FuMO</a:t>
            </a:r>
            <a:r>
              <a:rPr lang="en-US" sz="1400" i="1" dirty="0">
                <a:solidFill>
                  <a:srgbClr val="666066"/>
                </a:solidFill>
                <a:latin typeface="Arial" panose="020B0604020202020204" pitchFamily="34" charset="0"/>
              </a:rPr>
              <a:t> 214 </a:t>
            </a:r>
            <a:r>
              <a:rPr lang="en-US" sz="1400" i="1" dirty="0" err="1">
                <a:solidFill>
                  <a:srgbClr val="666066"/>
                </a:solidFill>
                <a:latin typeface="Arial" panose="020B0604020202020204" pitchFamily="34" charset="0"/>
              </a:rPr>
              <a:t>Würzburg-Riese</a:t>
            </a:r>
            <a:endParaRPr lang="en-US" sz="1400" dirty="0"/>
          </a:p>
        </p:txBody>
      </p:sp>
      <p:sp>
        <p:nvSpPr>
          <p:cNvPr id="8" name="Rectangle 7"/>
          <p:cNvSpPr/>
          <p:nvPr/>
        </p:nvSpPr>
        <p:spPr>
          <a:xfrm>
            <a:off x="1314594" y="4685066"/>
            <a:ext cx="2336158" cy="307777"/>
          </a:xfrm>
          <a:prstGeom prst="rect">
            <a:avLst/>
          </a:prstGeom>
        </p:spPr>
        <p:txBody>
          <a:bodyPr wrap="square">
            <a:spAutoFit/>
          </a:bodyPr>
          <a:lstStyle/>
          <a:p>
            <a:r>
              <a:rPr lang="en-US" sz="1400" i="1" dirty="0" smtClean="0">
                <a:solidFill>
                  <a:srgbClr val="666066"/>
                </a:solidFill>
                <a:latin typeface="Arial" panose="020B0604020202020204" pitchFamily="34" charset="0"/>
              </a:rPr>
              <a:t>British: Chain Home radars</a:t>
            </a:r>
            <a:endParaRPr lang="en-US" sz="1400" dirty="0"/>
          </a:p>
        </p:txBody>
      </p:sp>
      <p:sp>
        <p:nvSpPr>
          <p:cNvPr id="3" name="Rectangle 2"/>
          <p:cNvSpPr/>
          <p:nvPr/>
        </p:nvSpPr>
        <p:spPr>
          <a:xfrm>
            <a:off x="1463040" y="6524945"/>
            <a:ext cx="4572000" cy="461665"/>
          </a:xfrm>
          <a:prstGeom prst="rect">
            <a:avLst/>
          </a:prstGeom>
        </p:spPr>
        <p:txBody>
          <a:bodyPr>
            <a:spAutoFit/>
          </a:bodyPr>
          <a:lstStyle/>
          <a:p>
            <a:r>
              <a:rPr lang="en-US" sz="800" dirty="0">
                <a:solidFill>
                  <a:srgbClr val="000000"/>
                </a:solidFill>
              </a:rPr>
              <a:t>Deflating British Radar Myths of World War II</a:t>
            </a:r>
          </a:p>
          <a:p>
            <a:r>
              <a:rPr lang="en-US" sz="800" dirty="0" smtClean="0">
                <a:solidFill>
                  <a:srgbClr val="000000"/>
                </a:solidFill>
                <a:hlinkClick r:id="rId4"/>
              </a:rPr>
              <a:t> http</a:t>
            </a:r>
            <a:r>
              <a:rPr lang="en-US" sz="800" dirty="0">
                <a:solidFill>
                  <a:srgbClr val="000000"/>
                </a:solidFill>
                <a:hlinkClick r:id="rId4"/>
              </a:rPr>
              <a:t>://</a:t>
            </a:r>
            <a:r>
              <a:rPr lang="en-US" sz="800" dirty="0" smtClean="0">
                <a:solidFill>
                  <a:srgbClr val="000000"/>
                </a:solidFill>
                <a:hlinkClick r:id="rId4"/>
              </a:rPr>
              <a:t>spitfiresite.com/2010/04/deflating-british-radar-myths-of-world-war-ii.html/6</a:t>
            </a:r>
            <a:r>
              <a:rPr lang="en-US" sz="800" dirty="0" smtClean="0">
                <a:solidFill>
                  <a:srgbClr val="000000"/>
                </a:solidFill>
              </a:rPr>
              <a:t> </a:t>
            </a:r>
          </a:p>
          <a:p>
            <a:endParaRPr lang="en-US" sz="800" dirty="0">
              <a:solidFill>
                <a:srgbClr val="000000"/>
              </a:solidFill>
            </a:endParaRPr>
          </a:p>
        </p:txBody>
      </p:sp>
    </p:spTree>
    <p:extLst>
      <p:ext uri="{BB962C8B-B14F-4D97-AF65-F5344CB8AC3E}">
        <p14:creationId xmlns:p14="http://schemas.microsoft.com/office/powerpoint/2010/main" val="31486188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Proximity Fuse</a:t>
            </a:r>
            <a:endParaRPr lang="en-US" dirty="0"/>
          </a:p>
        </p:txBody>
      </p:sp>
      <p:sp>
        <p:nvSpPr>
          <p:cNvPr id="3" name="Content Placeholder 2"/>
          <p:cNvSpPr>
            <a:spLocks noGrp="1"/>
          </p:cNvSpPr>
          <p:nvPr>
            <p:ph type="body" sz="quarter" idx="10"/>
          </p:nvPr>
        </p:nvSpPr>
        <p:spPr>
          <a:prstGeom prst="rect">
            <a:avLst/>
          </a:prstGeom>
        </p:spPr>
        <p:txBody>
          <a:bodyPr/>
          <a:lstStyle/>
          <a:p>
            <a:r>
              <a:rPr lang="en-US" sz="2400" dirty="0" smtClean="0"/>
              <a:t> Radio proximity fuse developed by the Applied Physics Laboratory during WWII</a:t>
            </a:r>
          </a:p>
          <a:p>
            <a:r>
              <a:rPr lang="en-US" sz="2400" dirty="0" smtClean="0"/>
              <a:t> Arguably the simplest radar</a:t>
            </a:r>
          </a:p>
          <a:p>
            <a:pPr>
              <a:buNone/>
            </a:pPr>
            <a:endParaRPr lang="en-US" sz="2400" dirty="0"/>
          </a:p>
        </p:txBody>
      </p:sp>
      <p:sp>
        <p:nvSpPr>
          <p:cNvPr id="5" name="TextBox 4"/>
          <p:cNvSpPr txBox="1"/>
          <p:nvPr/>
        </p:nvSpPr>
        <p:spPr>
          <a:xfrm>
            <a:off x="1428750" y="6422898"/>
            <a:ext cx="5607241" cy="461665"/>
          </a:xfrm>
          <a:prstGeom prst="rect">
            <a:avLst/>
          </a:prstGeom>
          <a:noFill/>
        </p:spPr>
        <p:txBody>
          <a:bodyPr wrap="none" rtlCol="0">
            <a:spAutoFit/>
          </a:bodyPr>
          <a:lstStyle/>
          <a:p>
            <a:r>
              <a:rPr lang="en-US" sz="1200" dirty="0" smtClean="0">
                <a:solidFill>
                  <a:schemeClr val="bg1"/>
                </a:solidFill>
                <a:latin typeface="+mj-lt"/>
              </a:rPr>
              <a:t>Further reading:	 </a:t>
            </a:r>
            <a:r>
              <a:rPr lang="en-US" sz="1200" dirty="0" smtClean="0">
                <a:hlinkClick r:id="rId2"/>
              </a:rPr>
              <a:t>http://www.history.navy.mil/faqs/faq96-1.htm</a:t>
            </a:r>
            <a:endParaRPr lang="en-US" sz="1200" dirty="0" smtClean="0">
              <a:solidFill>
                <a:schemeClr val="bg1"/>
              </a:solidFill>
              <a:latin typeface="+mj-lt"/>
            </a:endParaRPr>
          </a:p>
          <a:p>
            <a:r>
              <a:rPr lang="en-US" sz="1200" dirty="0" smtClean="0">
                <a:solidFill>
                  <a:schemeClr val="bg1"/>
                </a:solidFill>
                <a:latin typeface="+mj-lt"/>
              </a:rPr>
              <a:t>		 </a:t>
            </a:r>
            <a:r>
              <a:rPr lang="en-US" sz="1200" dirty="0" smtClean="0">
                <a:hlinkClick r:id="rId3"/>
              </a:rPr>
              <a:t>http://www.jhuapl.edu/aboutapl/heritage/fuze/default.asp</a:t>
            </a:r>
            <a:endParaRPr lang="en-US" sz="1200" dirty="0" smtClean="0">
              <a:solidFill>
                <a:schemeClr val="bg1"/>
              </a:solidFill>
              <a:latin typeface="+mj-lt"/>
            </a:endParaRPr>
          </a:p>
        </p:txBody>
      </p:sp>
      <p:pic>
        <p:nvPicPr>
          <p:cNvPr id="230402" name="Picture 2" descr="File:MK53 fuze.jpg"/>
          <p:cNvPicPr>
            <a:picLocks noChangeAspect="1" noChangeArrowheads="1"/>
          </p:cNvPicPr>
          <p:nvPr/>
        </p:nvPicPr>
        <p:blipFill>
          <a:blip r:embed="rId4" cstate="print"/>
          <a:srcRect/>
          <a:stretch>
            <a:fillRect/>
          </a:stretch>
        </p:blipFill>
        <p:spPr bwMode="auto">
          <a:xfrm>
            <a:off x="853332" y="2876550"/>
            <a:ext cx="2226417" cy="3152776"/>
          </a:xfrm>
          <a:prstGeom prst="rect">
            <a:avLst/>
          </a:prstGeom>
          <a:noFill/>
        </p:spPr>
      </p:pic>
      <p:grpSp>
        <p:nvGrpSpPr>
          <p:cNvPr id="7" name="Group 5"/>
          <p:cNvGrpSpPr>
            <a:grpSpLocks noChangeAspect="1"/>
          </p:cNvGrpSpPr>
          <p:nvPr/>
        </p:nvGrpSpPr>
        <p:grpSpPr bwMode="auto">
          <a:xfrm flipH="1">
            <a:off x="7144700" y="2876550"/>
            <a:ext cx="1266826" cy="635452"/>
            <a:chOff x="1947" y="1692"/>
            <a:chExt cx="1866" cy="936"/>
          </a:xfrm>
        </p:grpSpPr>
        <p:sp>
          <p:nvSpPr>
            <p:cNvPr id="8" name="AutoShape 4"/>
            <p:cNvSpPr>
              <a:spLocks noChangeAspect="1" noChangeArrowheads="1" noTextEdit="1"/>
            </p:cNvSpPr>
            <p:nvPr/>
          </p:nvSpPr>
          <p:spPr bwMode="auto">
            <a:xfrm>
              <a:off x="1947" y="1692"/>
              <a:ext cx="1866" cy="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2138" y="2235"/>
              <a:ext cx="402" cy="126"/>
            </a:xfrm>
            <a:custGeom>
              <a:avLst/>
              <a:gdLst/>
              <a:ahLst/>
              <a:cxnLst>
                <a:cxn ang="0">
                  <a:pos x="504" y="251"/>
                </a:cxn>
                <a:cxn ang="0">
                  <a:pos x="0" y="225"/>
                </a:cxn>
                <a:cxn ang="0">
                  <a:pos x="188" y="48"/>
                </a:cxn>
                <a:cxn ang="0">
                  <a:pos x="804" y="0"/>
                </a:cxn>
                <a:cxn ang="0">
                  <a:pos x="504" y="251"/>
                </a:cxn>
                <a:cxn ang="0">
                  <a:pos x="504" y="251"/>
                </a:cxn>
              </a:cxnLst>
              <a:rect l="0" t="0" r="r" b="b"/>
              <a:pathLst>
                <a:path w="804" h="251">
                  <a:moveTo>
                    <a:pt x="504" y="251"/>
                  </a:moveTo>
                  <a:lnTo>
                    <a:pt x="0" y="225"/>
                  </a:lnTo>
                  <a:lnTo>
                    <a:pt x="188" y="48"/>
                  </a:lnTo>
                  <a:lnTo>
                    <a:pt x="804" y="0"/>
                  </a:lnTo>
                  <a:lnTo>
                    <a:pt x="504" y="251"/>
                  </a:lnTo>
                  <a:lnTo>
                    <a:pt x="504" y="251"/>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088" y="1711"/>
              <a:ext cx="462" cy="167"/>
            </a:xfrm>
            <a:custGeom>
              <a:avLst/>
              <a:gdLst/>
              <a:ahLst/>
              <a:cxnLst>
                <a:cxn ang="0">
                  <a:pos x="0" y="335"/>
                </a:cxn>
                <a:cxn ang="0">
                  <a:pos x="468" y="295"/>
                </a:cxn>
                <a:cxn ang="0">
                  <a:pos x="685" y="225"/>
                </a:cxn>
                <a:cxn ang="0">
                  <a:pos x="924" y="0"/>
                </a:cxn>
                <a:cxn ang="0">
                  <a:pos x="654" y="55"/>
                </a:cxn>
                <a:cxn ang="0">
                  <a:pos x="601" y="95"/>
                </a:cxn>
                <a:cxn ang="0">
                  <a:pos x="533" y="76"/>
                </a:cxn>
                <a:cxn ang="0">
                  <a:pos x="531" y="74"/>
                </a:cxn>
                <a:cxn ang="0">
                  <a:pos x="527" y="72"/>
                </a:cxn>
                <a:cxn ang="0">
                  <a:pos x="519" y="67"/>
                </a:cxn>
                <a:cxn ang="0">
                  <a:pos x="512" y="61"/>
                </a:cxn>
                <a:cxn ang="0">
                  <a:pos x="504" y="57"/>
                </a:cxn>
                <a:cxn ang="0">
                  <a:pos x="499" y="53"/>
                </a:cxn>
                <a:cxn ang="0">
                  <a:pos x="491" y="50"/>
                </a:cxn>
                <a:cxn ang="0">
                  <a:pos x="485" y="48"/>
                </a:cxn>
                <a:cxn ang="0">
                  <a:pos x="476" y="44"/>
                </a:cxn>
                <a:cxn ang="0">
                  <a:pos x="468" y="40"/>
                </a:cxn>
                <a:cxn ang="0">
                  <a:pos x="459" y="36"/>
                </a:cxn>
                <a:cxn ang="0">
                  <a:pos x="451" y="34"/>
                </a:cxn>
                <a:cxn ang="0">
                  <a:pos x="440" y="30"/>
                </a:cxn>
                <a:cxn ang="0">
                  <a:pos x="428" y="27"/>
                </a:cxn>
                <a:cxn ang="0">
                  <a:pos x="417" y="25"/>
                </a:cxn>
                <a:cxn ang="0">
                  <a:pos x="405" y="23"/>
                </a:cxn>
                <a:cxn ang="0">
                  <a:pos x="392" y="21"/>
                </a:cxn>
                <a:cxn ang="0">
                  <a:pos x="379" y="19"/>
                </a:cxn>
                <a:cxn ang="0">
                  <a:pos x="365" y="19"/>
                </a:cxn>
                <a:cxn ang="0">
                  <a:pos x="352" y="21"/>
                </a:cxn>
                <a:cxn ang="0">
                  <a:pos x="345" y="21"/>
                </a:cxn>
                <a:cxn ang="0">
                  <a:pos x="339" y="21"/>
                </a:cxn>
                <a:cxn ang="0">
                  <a:pos x="331" y="21"/>
                </a:cxn>
                <a:cxn ang="0">
                  <a:pos x="324" y="23"/>
                </a:cxn>
                <a:cxn ang="0">
                  <a:pos x="316" y="23"/>
                </a:cxn>
                <a:cxn ang="0">
                  <a:pos x="308" y="23"/>
                </a:cxn>
                <a:cxn ang="0">
                  <a:pos x="301" y="25"/>
                </a:cxn>
                <a:cxn ang="0">
                  <a:pos x="293" y="27"/>
                </a:cxn>
                <a:cxn ang="0">
                  <a:pos x="284" y="29"/>
                </a:cxn>
                <a:cxn ang="0">
                  <a:pos x="276" y="30"/>
                </a:cxn>
                <a:cxn ang="0">
                  <a:pos x="267" y="32"/>
                </a:cxn>
                <a:cxn ang="0">
                  <a:pos x="259" y="36"/>
                </a:cxn>
                <a:cxn ang="0">
                  <a:pos x="251" y="38"/>
                </a:cxn>
                <a:cxn ang="0">
                  <a:pos x="244" y="42"/>
                </a:cxn>
                <a:cxn ang="0">
                  <a:pos x="234" y="46"/>
                </a:cxn>
                <a:cxn ang="0">
                  <a:pos x="227" y="50"/>
                </a:cxn>
                <a:cxn ang="0">
                  <a:pos x="4" y="207"/>
                </a:cxn>
                <a:cxn ang="0">
                  <a:pos x="0" y="335"/>
                </a:cxn>
                <a:cxn ang="0">
                  <a:pos x="0" y="335"/>
                </a:cxn>
              </a:cxnLst>
              <a:rect l="0" t="0" r="r" b="b"/>
              <a:pathLst>
                <a:path w="924" h="335">
                  <a:moveTo>
                    <a:pt x="0" y="335"/>
                  </a:moveTo>
                  <a:lnTo>
                    <a:pt x="468" y="295"/>
                  </a:lnTo>
                  <a:lnTo>
                    <a:pt x="685" y="225"/>
                  </a:lnTo>
                  <a:lnTo>
                    <a:pt x="924" y="0"/>
                  </a:lnTo>
                  <a:lnTo>
                    <a:pt x="654" y="55"/>
                  </a:lnTo>
                  <a:lnTo>
                    <a:pt x="601" y="95"/>
                  </a:lnTo>
                  <a:lnTo>
                    <a:pt x="533" y="76"/>
                  </a:lnTo>
                  <a:lnTo>
                    <a:pt x="531" y="74"/>
                  </a:lnTo>
                  <a:lnTo>
                    <a:pt x="527" y="72"/>
                  </a:lnTo>
                  <a:lnTo>
                    <a:pt x="519" y="67"/>
                  </a:lnTo>
                  <a:lnTo>
                    <a:pt x="512" y="61"/>
                  </a:lnTo>
                  <a:lnTo>
                    <a:pt x="504" y="57"/>
                  </a:lnTo>
                  <a:lnTo>
                    <a:pt x="499" y="53"/>
                  </a:lnTo>
                  <a:lnTo>
                    <a:pt x="491" y="50"/>
                  </a:lnTo>
                  <a:lnTo>
                    <a:pt x="485" y="48"/>
                  </a:lnTo>
                  <a:lnTo>
                    <a:pt x="476" y="44"/>
                  </a:lnTo>
                  <a:lnTo>
                    <a:pt x="468" y="40"/>
                  </a:lnTo>
                  <a:lnTo>
                    <a:pt x="459" y="36"/>
                  </a:lnTo>
                  <a:lnTo>
                    <a:pt x="451" y="34"/>
                  </a:lnTo>
                  <a:lnTo>
                    <a:pt x="440" y="30"/>
                  </a:lnTo>
                  <a:lnTo>
                    <a:pt x="428" y="27"/>
                  </a:lnTo>
                  <a:lnTo>
                    <a:pt x="417" y="25"/>
                  </a:lnTo>
                  <a:lnTo>
                    <a:pt x="405" y="23"/>
                  </a:lnTo>
                  <a:lnTo>
                    <a:pt x="392" y="21"/>
                  </a:lnTo>
                  <a:lnTo>
                    <a:pt x="379" y="19"/>
                  </a:lnTo>
                  <a:lnTo>
                    <a:pt x="365" y="19"/>
                  </a:lnTo>
                  <a:lnTo>
                    <a:pt x="352" y="21"/>
                  </a:lnTo>
                  <a:lnTo>
                    <a:pt x="345" y="21"/>
                  </a:lnTo>
                  <a:lnTo>
                    <a:pt x="339" y="21"/>
                  </a:lnTo>
                  <a:lnTo>
                    <a:pt x="331" y="21"/>
                  </a:lnTo>
                  <a:lnTo>
                    <a:pt x="324" y="23"/>
                  </a:lnTo>
                  <a:lnTo>
                    <a:pt x="316" y="23"/>
                  </a:lnTo>
                  <a:lnTo>
                    <a:pt x="308" y="23"/>
                  </a:lnTo>
                  <a:lnTo>
                    <a:pt x="301" y="25"/>
                  </a:lnTo>
                  <a:lnTo>
                    <a:pt x="293" y="27"/>
                  </a:lnTo>
                  <a:lnTo>
                    <a:pt x="284" y="29"/>
                  </a:lnTo>
                  <a:lnTo>
                    <a:pt x="276" y="30"/>
                  </a:lnTo>
                  <a:lnTo>
                    <a:pt x="267" y="32"/>
                  </a:lnTo>
                  <a:lnTo>
                    <a:pt x="259" y="36"/>
                  </a:lnTo>
                  <a:lnTo>
                    <a:pt x="251" y="38"/>
                  </a:lnTo>
                  <a:lnTo>
                    <a:pt x="244" y="42"/>
                  </a:lnTo>
                  <a:lnTo>
                    <a:pt x="234" y="46"/>
                  </a:lnTo>
                  <a:lnTo>
                    <a:pt x="227" y="50"/>
                  </a:lnTo>
                  <a:lnTo>
                    <a:pt x="4" y="207"/>
                  </a:lnTo>
                  <a:lnTo>
                    <a:pt x="0" y="335"/>
                  </a:lnTo>
                  <a:lnTo>
                    <a:pt x="0" y="335"/>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p:nvSpPr>
          <p:spPr bwMode="auto">
            <a:xfrm>
              <a:off x="2115" y="1922"/>
              <a:ext cx="816" cy="212"/>
            </a:xfrm>
            <a:custGeom>
              <a:avLst/>
              <a:gdLst/>
              <a:ahLst/>
              <a:cxnLst>
                <a:cxn ang="0">
                  <a:pos x="1631" y="0"/>
                </a:cxn>
                <a:cxn ang="0">
                  <a:pos x="321" y="2"/>
                </a:cxn>
                <a:cxn ang="0">
                  <a:pos x="20" y="69"/>
                </a:cxn>
                <a:cxn ang="0">
                  <a:pos x="0" y="213"/>
                </a:cxn>
                <a:cxn ang="0">
                  <a:pos x="979" y="425"/>
                </a:cxn>
                <a:cxn ang="0">
                  <a:pos x="1631" y="0"/>
                </a:cxn>
                <a:cxn ang="0">
                  <a:pos x="1631" y="0"/>
                </a:cxn>
              </a:cxnLst>
              <a:rect l="0" t="0" r="r" b="b"/>
              <a:pathLst>
                <a:path w="1631" h="425">
                  <a:moveTo>
                    <a:pt x="1631" y="0"/>
                  </a:moveTo>
                  <a:lnTo>
                    <a:pt x="321" y="2"/>
                  </a:lnTo>
                  <a:lnTo>
                    <a:pt x="20" y="69"/>
                  </a:lnTo>
                  <a:lnTo>
                    <a:pt x="0" y="213"/>
                  </a:lnTo>
                  <a:lnTo>
                    <a:pt x="979" y="425"/>
                  </a:lnTo>
                  <a:lnTo>
                    <a:pt x="1631" y="0"/>
                  </a:lnTo>
                  <a:lnTo>
                    <a:pt x="1631" y="0"/>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5"/>
            <p:cNvSpPr>
              <a:spLocks/>
            </p:cNvSpPr>
            <p:nvPr/>
          </p:nvSpPr>
          <p:spPr bwMode="auto">
            <a:xfrm>
              <a:off x="2438" y="1923"/>
              <a:ext cx="384" cy="230"/>
            </a:xfrm>
            <a:custGeom>
              <a:avLst/>
              <a:gdLst/>
              <a:ahLst/>
              <a:cxnLst>
                <a:cxn ang="0">
                  <a:pos x="753" y="0"/>
                </a:cxn>
                <a:cxn ang="0">
                  <a:pos x="753" y="147"/>
                </a:cxn>
                <a:cxn ang="0">
                  <a:pos x="768" y="461"/>
                </a:cxn>
                <a:cxn ang="0">
                  <a:pos x="766" y="459"/>
                </a:cxn>
                <a:cxn ang="0">
                  <a:pos x="762" y="459"/>
                </a:cxn>
                <a:cxn ang="0">
                  <a:pos x="757" y="459"/>
                </a:cxn>
                <a:cxn ang="0">
                  <a:pos x="749" y="459"/>
                </a:cxn>
                <a:cxn ang="0">
                  <a:pos x="738" y="457"/>
                </a:cxn>
                <a:cxn ang="0">
                  <a:pos x="728" y="457"/>
                </a:cxn>
                <a:cxn ang="0">
                  <a:pos x="720" y="457"/>
                </a:cxn>
                <a:cxn ang="0">
                  <a:pos x="713" y="457"/>
                </a:cxn>
                <a:cxn ang="0">
                  <a:pos x="705" y="457"/>
                </a:cxn>
                <a:cxn ang="0">
                  <a:pos x="700" y="457"/>
                </a:cxn>
                <a:cxn ang="0">
                  <a:pos x="690" y="455"/>
                </a:cxn>
                <a:cxn ang="0">
                  <a:pos x="681" y="453"/>
                </a:cxn>
                <a:cxn ang="0">
                  <a:pos x="673" y="451"/>
                </a:cxn>
                <a:cxn ang="0">
                  <a:pos x="665" y="451"/>
                </a:cxn>
                <a:cxn ang="0">
                  <a:pos x="656" y="451"/>
                </a:cxn>
                <a:cxn ang="0">
                  <a:pos x="646" y="451"/>
                </a:cxn>
                <a:cxn ang="0">
                  <a:pos x="637" y="449"/>
                </a:cxn>
                <a:cxn ang="0">
                  <a:pos x="627" y="449"/>
                </a:cxn>
                <a:cxn ang="0">
                  <a:pos x="618" y="449"/>
                </a:cxn>
                <a:cxn ang="0">
                  <a:pos x="608" y="447"/>
                </a:cxn>
                <a:cxn ang="0">
                  <a:pos x="597" y="447"/>
                </a:cxn>
                <a:cxn ang="0">
                  <a:pos x="587" y="447"/>
                </a:cxn>
                <a:cxn ang="0">
                  <a:pos x="578" y="445"/>
                </a:cxn>
                <a:cxn ang="0">
                  <a:pos x="568" y="445"/>
                </a:cxn>
                <a:cxn ang="0">
                  <a:pos x="557" y="445"/>
                </a:cxn>
                <a:cxn ang="0">
                  <a:pos x="547" y="445"/>
                </a:cxn>
                <a:cxn ang="0">
                  <a:pos x="536" y="444"/>
                </a:cxn>
                <a:cxn ang="0">
                  <a:pos x="527" y="442"/>
                </a:cxn>
                <a:cxn ang="0">
                  <a:pos x="517" y="442"/>
                </a:cxn>
                <a:cxn ang="0">
                  <a:pos x="508" y="442"/>
                </a:cxn>
                <a:cxn ang="0">
                  <a:pos x="496" y="440"/>
                </a:cxn>
                <a:cxn ang="0">
                  <a:pos x="485" y="438"/>
                </a:cxn>
                <a:cxn ang="0">
                  <a:pos x="475" y="438"/>
                </a:cxn>
                <a:cxn ang="0">
                  <a:pos x="468" y="438"/>
                </a:cxn>
                <a:cxn ang="0">
                  <a:pos x="456" y="436"/>
                </a:cxn>
                <a:cxn ang="0">
                  <a:pos x="447" y="434"/>
                </a:cxn>
                <a:cxn ang="0">
                  <a:pos x="437" y="434"/>
                </a:cxn>
                <a:cxn ang="0">
                  <a:pos x="430" y="434"/>
                </a:cxn>
                <a:cxn ang="0">
                  <a:pos x="420" y="432"/>
                </a:cxn>
                <a:cxn ang="0">
                  <a:pos x="412" y="432"/>
                </a:cxn>
                <a:cxn ang="0">
                  <a:pos x="405" y="430"/>
                </a:cxn>
                <a:cxn ang="0">
                  <a:pos x="397" y="430"/>
                </a:cxn>
                <a:cxn ang="0">
                  <a:pos x="388" y="430"/>
                </a:cxn>
                <a:cxn ang="0">
                  <a:pos x="380" y="428"/>
                </a:cxn>
                <a:cxn ang="0">
                  <a:pos x="373" y="426"/>
                </a:cxn>
                <a:cxn ang="0">
                  <a:pos x="369" y="426"/>
                </a:cxn>
                <a:cxn ang="0">
                  <a:pos x="355" y="426"/>
                </a:cxn>
                <a:cxn ang="0">
                  <a:pos x="348" y="426"/>
                </a:cxn>
                <a:cxn ang="0">
                  <a:pos x="338" y="425"/>
                </a:cxn>
                <a:cxn ang="0">
                  <a:pos x="333" y="423"/>
                </a:cxn>
                <a:cxn ang="0">
                  <a:pos x="329" y="423"/>
                </a:cxn>
                <a:cxn ang="0">
                  <a:pos x="0" y="358"/>
                </a:cxn>
                <a:cxn ang="0">
                  <a:pos x="188" y="175"/>
                </a:cxn>
                <a:cxn ang="0">
                  <a:pos x="300" y="172"/>
                </a:cxn>
                <a:cxn ang="0">
                  <a:pos x="468" y="0"/>
                </a:cxn>
                <a:cxn ang="0">
                  <a:pos x="753" y="0"/>
                </a:cxn>
                <a:cxn ang="0">
                  <a:pos x="753" y="0"/>
                </a:cxn>
              </a:cxnLst>
              <a:rect l="0" t="0" r="r" b="b"/>
              <a:pathLst>
                <a:path w="768" h="461">
                  <a:moveTo>
                    <a:pt x="753" y="0"/>
                  </a:moveTo>
                  <a:lnTo>
                    <a:pt x="753" y="147"/>
                  </a:lnTo>
                  <a:lnTo>
                    <a:pt x="768" y="461"/>
                  </a:lnTo>
                  <a:lnTo>
                    <a:pt x="766" y="459"/>
                  </a:lnTo>
                  <a:lnTo>
                    <a:pt x="762" y="459"/>
                  </a:lnTo>
                  <a:lnTo>
                    <a:pt x="757" y="459"/>
                  </a:lnTo>
                  <a:lnTo>
                    <a:pt x="749" y="459"/>
                  </a:lnTo>
                  <a:lnTo>
                    <a:pt x="738" y="457"/>
                  </a:lnTo>
                  <a:lnTo>
                    <a:pt x="728" y="457"/>
                  </a:lnTo>
                  <a:lnTo>
                    <a:pt x="720" y="457"/>
                  </a:lnTo>
                  <a:lnTo>
                    <a:pt x="713" y="457"/>
                  </a:lnTo>
                  <a:lnTo>
                    <a:pt x="705" y="457"/>
                  </a:lnTo>
                  <a:lnTo>
                    <a:pt x="700" y="457"/>
                  </a:lnTo>
                  <a:lnTo>
                    <a:pt x="690" y="455"/>
                  </a:lnTo>
                  <a:lnTo>
                    <a:pt x="681" y="453"/>
                  </a:lnTo>
                  <a:lnTo>
                    <a:pt x="673" y="451"/>
                  </a:lnTo>
                  <a:lnTo>
                    <a:pt x="665" y="451"/>
                  </a:lnTo>
                  <a:lnTo>
                    <a:pt x="656" y="451"/>
                  </a:lnTo>
                  <a:lnTo>
                    <a:pt x="646" y="451"/>
                  </a:lnTo>
                  <a:lnTo>
                    <a:pt x="637" y="449"/>
                  </a:lnTo>
                  <a:lnTo>
                    <a:pt x="627" y="449"/>
                  </a:lnTo>
                  <a:lnTo>
                    <a:pt x="618" y="449"/>
                  </a:lnTo>
                  <a:lnTo>
                    <a:pt x="608" y="447"/>
                  </a:lnTo>
                  <a:lnTo>
                    <a:pt x="597" y="447"/>
                  </a:lnTo>
                  <a:lnTo>
                    <a:pt x="587" y="447"/>
                  </a:lnTo>
                  <a:lnTo>
                    <a:pt x="578" y="445"/>
                  </a:lnTo>
                  <a:lnTo>
                    <a:pt x="568" y="445"/>
                  </a:lnTo>
                  <a:lnTo>
                    <a:pt x="557" y="445"/>
                  </a:lnTo>
                  <a:lnTo>
                    <a:pt x="547" y="445"/>
                  </a:lnTo>
                  <a:lnTo>
                    <a:pt x="536" y="444"/>
                  </a:lnTo>
                  <a:lnTo>
                    <a:pt x="527" y="442"/>
                  </a:lnTo>
                  <a:lnTo>
                    <a:pt x="517" y="442"/>
                  </a:lnTo>
                  <a:lnTo>
                    <a:pt x="508" y="442"/>
                  </a:lnTo>
                  <a:lnTo>
                    <a:pt x="496" y="440"/>
                  </a:lnTo>
                  <a:lnTo>
                    <a:pt x="485" y="438"/>
                  </a:lnTo>
                  <a:lnTo>
                    <a:pt x="475" y="438"/>
                  </a:lnTo>
                  <a:lnTo>
                    <a:pt x="468" y="438"/>
                  </a:lnTo>
                  <a:lnTo>
                    <a:pt x="456" y="436"/>
                  </a:lnTo>
                  <a:lnTo>
                    <a:pt x="447" y="434"/>
                  </a:lnTo>
                  <a:lnTo>
                    <a:pt x="437" y="434"/>
                  </a:lnTo>
                  <a:lnTo>
                    <a:pt x="430" y="434"/>
                  </a:lnTo>
                  <a:lnTo>
                    <a:pt x="420" y="432"/>
                  </a:lnTo>
                  <a:lnTo>
                    <a:pt x="412" y="432"/>
                  </a:lnTo>
                  <a:lnTo>
                    <a:pt x="405" y="430"/>
                  </a:lnTo>
                  <a:lnTo>
                    <a:pt x="397" y="430"/>
                  </a:lnTo>
                  <a:lnTo>
                    <a:pt x="388" y="430"/>
                  </a:lnTo>
                  <a:lnTo>
                    <a:pt x="380" y="428"/>
                  </a:lnTo>
                  <a:lnTo>
                    <a:pt x="373" y="426"/>
                  </a:lnTo>
                  <a:lnTo>
                    <a:pt x="369" y="426"/>
                  </a:lnTo>
                  <a:lnTo>
                    <a:pt x="355" y="426"/>
                  </a:lnTo>
                  <a:lnTo>
                    <a:pt x="348" y="426"/>
                  </a:lnTo>
                  <a:lnTo>
                    <a:pt x="338" y="425"/>
                  </a:lnTo>
                  <a:lnTo>
                    <a:pt x="333" y="423"/>
                  </a:lnTo>
                  <a:lnTo>
                    <a:pt x="329" y="423"/>
                  </a:lnTo>
                  <a:lnTo>
                    <a:pt x="0" y="358"/>
                  </a:lnTo>
                  <a:lnTo>
                    <a:pt x="188" y="175"/>
                  </a:lnTo>
                  <a:lnTo>
                    <a:pt x="300" y="172"/>
                  </a:lnTo>
                  <a:lnTo>
                    <a:pt x="468" y="0"/>
                  </a:lnTo>
                  <a:lnTo>
                    <a:pt x="753" y="0"/>
                  </a:lnTo>
                  <a:lnTo>
                    <a:pt x="753" y="0"/>
                  </a:lnTo>
                  <a:close/>
                </a:path>
              </a:pathLst>
            </a:custGeom>
            <a:solidFill>
              <a:srgbClr val="94911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6"/>
            <p:cNvSpPr>
              <a:spLocks/>
            </p:cNvSpPr>
            <p:nvPr/>
          </p:nvSpPr>
          <p:spPr bwMode="auto">
            <a:xfrm>
              <a:off x="2184" y="1954"/>
              <a:ext cx="629" cy="327"/>
            </a:xfrm>
            <a:custGeom>
              <a:avLst/>
              <a:gdLst/>
              <a:ahLst/>
              <a:cxnLst>
                <a:cxn ang="0">
                  <a:pos x="1210" y="655"/>
                </a:cxn>
                <a:cxn ang="0">
                  <a:pos x="388" y="430"/>
                </a:cxn>
                <a:cxn ang="0">
                  <a:pos x="354" y="493"/>
                </a:cxn>
                <a:cxn ang="0">
                  <a:pos x="261" y="430"/>
                </a:cxn>
                <a:cxn ang="0">
                  <a:pos x="0" y="52"/>
                </a:cxn>
                <a:cxn ang="0">
                  <a:pos x="327" y="0"/>
                </a:cxn>
                <a:cxn ang="0">
                  <a:pos x="472" y="114"/>
                </a:cxn>
                <a:cxn ang="0">
                  <a:pos x="637" y="388"/>
                </a:cxn>
                <a:cxn ang="0">
                  <a:pos x="905" y="322"/>
                </a:cxn>
                <a:cxn ang="0">
                  <a:pos x="1259" y="90"/>
                </a:cxn>
                <a:cxn ang="0">
                  <a:pos x="1210" y="655"/>
                </a:cxn>
                <a:cxn ang="0">
                  <a:pos x="1210" y="655"/>
                </a:cxn>
              </a:cxnLst>
              <a:rect l="0" t="0" r="r" b="b"/>
              <a:pathLst>
                <a:path w="1259" h="655">
                  <a:moveTo>
                    <a:pt x="1210" y="655"/>
                  </a:moveTo>
                  <a:lnTo>
                    <a:pt x="388" y="430"/>
                  </a:lnTo>
                  <a:lnTo>
                    <a:pt x="354" y="493"/>
                  </a:lnTo>
                  <a:lnTo>
                    <a:pt x="261" y="430"/>
                  </a:lnTo>
                  <a:lnTo>
                    <a:pt x="0" y="52"/>
                  </a:lnTo>
                  <a:lnTo>
                    <a:pt x="327" y="0"/>
                  </a:lnTo>
                  <a:lnTo>
                    <a:pt x="472" y="114"/>
                  </a:lnTo>
                  <a:lnTo>
                    <a:pt x="637" y="388"/>
                  </a:lnTo>
                  <a:lnTo>
                    <a:pt x="905" y="322"/>
                  </a:lnTo>
                  <a:lnTo>
                    <a:pt x="1259" y="90"/>
                  </a:lnTo>
                  <a:lnTo>
                    <a:pt x="1210" y="655"/>
                  </a:lnTo>
                  <a:lnTo>
                    <a:pt x="1210" y="655"/>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7"/>
            <p:cNvSpPr>
              <a:spLocks/>
            </p:cNvSpPr>
            <p:nvPr/>
          </p:nvSpPr>
          <p:spPr bwMode="auto">
            <a:xfrm>
              <a:off x="2812" y="1815"/>
              <a:ext cx="450" cy="353"/>
            </a:xfrm>
            <a:custGeom>
              <a:avLst/>
              <a:gdLst/>
              <a:ahLst/>
              <a:cxnLst>
                <a:cxn ang="0">
                  <a:pos x="899" y="312"/>
                </a:cxn>
                <a:cxn ang="0">
                  <a:pos x="0" y="706"/>
                </a:cxn>
                <a:cxn ang="0">
                  <a:pos x="2" y="368"/>
                </a:cxn>
                <a:cxn ang="0">
                  <a:pos x="289" y="272"/>
                </a:cxn>
                <a:cxn ang="0">
                  <a:pos x="376" y="116"/>
                </a:cxn>
                <a:cxn ang="0">
                  <a:pos x="555" y="0"/>
                </a:cxn>
                <a:cxn ang="0">
                  <a:pos x="557" y="0"/>
                </a:cxn>
                <a:cxn ang="0">
                  <a:pos x="563" y="0"/>
                </a:cxn>
                <a:cxn ang="0">
                  <a:pos x="570" y="0"/>
                </a:cxn>
                <a:cxn ang="0">
                  <a:pos x="582" y="0"/>
                </a:cxn>
                <a:cxn ang="0">
                  <a:pos x="589" y="0"/>
                </a:cxn>
                <a:cxn ang="0">
                  <a:pos x="595" y="0"/>
                </a:cxn>
                <a:cxn ang="0">
                  <a:pos x="603" y="2"/>
                </a:cxn>
                <a:cxn ang="0">
                  <a:pos x="612" y="4"/>
                </a:cxn>
                <a:cxn ang="0">
                  <a:pos x="620" y="4"/>
                </a:cxn>
                <a:cxn ang="0">
                  <a:pos x="629" y="4"/>
                </a:cxn>
                <a:cxn ang="0">
                  <a:pos x="639" y="6"/>
                </a:cxn>
                <a:cxn ang="0">
                  <a:pos x="650" y="8"/>
                </a:cxn>
                <a:cxn ang="0">
                  <a:pos x="658" y="8"/>
                </a:cxn>
                <a:cxn ang="0">
                  <a:pos x="667" y="8"/>
                </a:cxn>
                <a:cxn ang="0">
                  <a:pos x="679" y="10"/>
                </a:cxn>
                <a:cxn ang="0">
                  <a:pos x="690" y="12"/>
                </a:cxn>
                <a:cxn ang="0">
                  <a:pos x="702" y="12"/>
                </a:cxn>
                <a:cxn ang="0">
                  <a:pos x="711" y="12"/>
                </a:cxn>
                <a:cxn ang="0">
                  <a:pos x="723" y="14"/>
                </a:cxn>
                <a:cxn ang="0">
                  <a:pos x="734" y="16"/>
                </a:cxn>
                <a:cxn ang="0">
                  <a:pos x="743" y="16"/>
                </a:cxn>
                <a:cxn ang="0">
                  <a:pos x="753" y="19"/>
                </a:cxn>
                <a:cxn ang="0">
                  <a:pos x="762" y="19"/>
                </a:cxn>
                <a:cxn ang="0">
                  <a:pos x="774" y="23"/>
                </a:cxn>
                <a:cxn ang="0">
                  <a:pos x="783" y="23"/>
                </a:cxn>
                <a:cxn ang="0">
                  <a:pos x="793" y="25"/>
                </a:cxn>
                <a:cxn ang="0">
                  <a:pos x="802" y="27"/>
                </a:cxn>
                <a:cxn ang="0">
                  <a:pos x="812" y="29"/>
                </a:cxn>
                <a:cxn ang="0">
                  <a:pos x="899" y="312"/>
                </a:cxn>
                <a:cxn ang="0">
                  <a:pos x="899" y="312"/>
                </a:cxn>
              </a:cxnLst>
              <a:rect l="0" t="0" r="r" b="b"/>
              <a:pathLst>
                <a:path w="899" h="706">
                  <a:moveTo>
                    <a:pt x="899" y="312"/>
                  </a:moveTo>
                  <a:lnTo>
                    <a:pt x="0" y="706"/>
                  </a:lnTo>
                  <a:lnTo>
                    <a:pt x="2" y="368"/>
                  </a:lnTo>
                  <a:lnTo>
                    <a:pt x="289" y="272"/>
                  </a:lnTo>
                  <a:lnTo>
                    <a:pt x="376" y="116"/>
                  </a:lnTo>
                  <a:lnTo>
                    <a:pt x="555" y="0"/>
                  </a:lnTo>
                  <a:lnTo>
                    <a:pt x="557" y="0"/>
                  </a:lnTo>
                  <a:lnTo>
                    <a:pt x="563" y="0"/>
                  </a:lnTo>
                  <a:lnTo>
                    <a:pt x="570" y="0"/>
                  </a:lnTo>
                  <a:lnTo>
                    <a:pt x="582" y="0"/>
                  </a:lnTo>
                  <a:lnTo>
                    <a:pt x="589" y="0"/>
                  </a:lnTo>
                  <a:lnTo>
                    <a:pt x="595" y="0"/>
                  </a:lnTo>
                  <a:lnTo>
                    <a:pt x="603" y="2"/>
                  </a:lnTo>
                  <a:lnTo>
                    <a:pt x="612" y="4"/>
                  </a:lnTo>
                  <a:lnTo>
                    <a:pt x="620" y="4"/>
                  </a:lnTo>
                  <a:lnTo>
                    <a:pt x="629" y="4"/>
                  </a:lnTo>
                  <a:lnTo>
                    <a:pt x="639" y="6"/>
                  </a:lnTo>
                  <a:lnTo>
                    <a:pt x="650" y="8"/>
                  </a:lnTo>
                  <a:lnTo>
                    <a:pt x="658" y="8"/>
                  </a:lnTo>
                  <a:lnTo>
                    <a:pt x="667" y="8"/>
                  </a:lnTo>
                  <a:lnTo>
                    <a:pt x="679" y="10"/>
                  </a:lnTo>
                  <a:lnTo>
                    <a:pt x="690" y="12"/>
                  </a:lnTo>
                  <a:lnTo>
                    <a:pt x="702" y="12"/>
                  </a:lnTo>
                  <a:lnTo>
                    <a:pt x="711" y="12"/>
                  </a:lnTo>
                  <a:lnTo>
                    <a:pt x="723" y="14"/>
                  </a:lnTo>
                  <a:lnTo>
                    <a:pt x="734" y="16"/>
                  </a:lnTo>
                  <a:lnTo>
                    <a:pt x="743" y="16"/>
                  </a:lnTo>
                  <a:lnTo>
                    <a:pt x="753" y="19"/>
                  </a:lnTo>
                  <a:lnTo>
                    <a:pt x="762" y="19"/>
                  </a:lnTo>
                  <a:lnTo>
                    <a:pt x="774" y="23"/>
                  </a:lnTo>
                  <a:lnTo>
                    <a:pt x="783" y="23"/>
                  </a:lnTo>
                  <a:lnTo>
                    <a:pt x="793" y="25"/>
                  </a:lnTo>
                  <a:lnTo>
                    <a:pt x="802" y="27"/>
                  </a:lnTo>
                  <a:lnTo>
                    <a:pt x="812" y="29"/>
                  </a:lnTo>
                  <a:lnTo>
                    <a:pt x="899" y="312"/>
                  </a:lnTo>
                  <a:lnTo>
                    <a:pt x="899" y="312"/>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8"/>
            <p:cNvSpPr>
              <a:spLocks/>
            </p:cNvSpPr>
            <p:nvPr/>
          </p:nvSpPr>
          <p:spPr bwMode="auto">
            <a:xfrm>
              <a:off x="2793" y="1993"/>
              <a:ext cx="467" cy="345"/>
            </a:xfrm>
            <a:custGeom>
              <a:avLst/>
              <a:gdLst/>
              <a:ahLst/>
              <a:cxnLst>
                <a:cxn ang="0">
                  <a:pos x="0" y="506"/>
                </a:cxn>
                <a:cxn ang="0">
                  <a:pos x="40" y="691"/>
                </a:cxn>
                <a:cxn ang="0">
                  <a:pos x="236" y="649"/>
                </a:cxn>
                <a:cxn ang="0">
                  <a:pos x="555" y="502"/>
                </a:cxn>
                <a:cxn ang="0">
                  <a:pos x="601" y="527"/>
                </a:cxn>
                <a:cxn ang="0">
                  <a:pos x="768" y="521"/>
                </a:cxn>
                <a:cxn ang="0">
                  <a:pos x="873" y="664"/>
                </a:cxn>
                <a:cxn ang="0">
                  <a:pos x="934" y="0"/>
                </a:cxn>
                <a:cxn ang="0">
                  <a:pos x="38" y="350"/>
                </a:cxn>
                <a:cxn ang="0">
                  <a:pos x="0" y="506"/>
                </a:cxn>
                <a:cxn ang="0">
                  <a:pos x="0" y="506"/>
                </a:cxn>
              </a:cxnLst>
              <a:rect l="0" t="0" r="r" b="b"/>
              <a:pathLst>
                <a:path w="934" h="691">
                  <a:moveTo>
                    <a:pt x="0" y="506"/>
                  </a:moveTo>
                  <a:lnTo>
                    <a:pt x="40" y="691"/>
                  </a:lnTo>
                  <a:lnTo>
                    <a:pt x="236" y="649"/>
                  </a:lnTo>
                  <a:lnTo>
                    <a:pt x="555" y="502"/>
                  </a:lnTo>
                  <a:lnTo>
                    <a:pt x="601" y="527"/>
                  </a:lnTo>
                  <a:lnTo>
                    <a:pt x="768" y="521"/>
                  </a:lnTo>
                  <a:lnTo>
                    <a:pt x="873" y="664"/>
                  </a:lnTo>
                  <a:lnTo>
                    <a:pt x="934" y="0"/>
                  </a:lnTo>
                  <a:lnTo>
                    <a:pt x="38" y="350"/>
                  </a:lnTo>
                  <a:lnTo>
                    <a:pt x="0" y="506"/>
                  </a:lnTo>
                  <a:lnTo>
                    <a:pt x="0" y="506"/>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9"/>
            <p:cNvSpPr>
              <a:spLocks/>
            </p:cNvSpPr>
            <p:nvPr/>
          </p:nvSpPr>
          <p:spPr bwMode="auto">
            <a:xfrm>
              <a:off x="3226" y="2136"/>
              <a:ext cx="562" cy="473"/>
            </a:xfrm>
            <a:custGeom>
              <a:avLst/>
              <a:gdLst/>
              <a:ahLst/>
              <a:cxnLst>
                <a:cxn ang="0">
                  <a:pos x="0" y="67"/>
                </a:cxn>
                <a:cxn ang="0">
                  <a:pos x="287" y="0"/>
                </a:cxn>
                <a:cxn ang="0">
                  <a:pos x="472" y="69"/>
                </a:cxn>
                <a:cxn ang="0">
                  <a:pos x="612" y="179"/>
                </a:cxn>
                <a:cxn ang="0">
                  <a:pos x="656" y="352"/>
                </a:cxn>
                <a:cxn ang="0">
                  <a:pos x="960" y="444"/>
                </a:cxn>
                <a:cxn ang="0">
                  <a:pos x="1112" y="564"/>
                </a:cxn>
                <a:cxn ang="0">
                  <a:pos x="1126" y="946"/>
                </a:cxn>
                <a:cxn ang="0">
                  <a:pos x="565" y="666"/>
                </a:cxn>
                <a:cxn ang="0">
                  <a:pos x="475" y="480"/>
                </a:cxn>
                <a:cxn ang="0">
                  <a:pos x="297" y="524"/>
                </a:cxn>
                <a:cxn ang="0">
                  <a:pos x="181" y="463"/>
                </a:cxn>
                <a:cxn ang="0">
                  <a:pos x="156" y="295"/>
                </a:cxn>
                <a:cxn ang="0">
                  <a:pos x="6" y="375"/>
                </a:cxn>
                <a:cxn ang="0">
                  <a:pos x="0" y="67"/>
                </a:cxn>
                <a:cxn ang="0">
                  <a:pos x="0" y="67"/>
                </a:cxn>
              </a:cxnLst>
              <a:rect l="0" t="0" r="r" b="b"/>
              <a:pathLst>
                <a:path w="1126" h="946">
                  <a:moveTo>
                    <a:pt x="0" y="67"/>
                  </a:moveTo>
                  <a:lnTo>
                    <a:pt x="287" y="0"/>
                  </a:lnTo>
                  <a:lnTo>
                    <a:pt x="472" y="69"/>
                  </a:lnTo>
                  <a:lnTo>
                    <a:pt x="612" y="179"/>
                  </a:lnTo>
                  <a:lnTo>
                    <a:pt x="656" y="352"/>
                  </a:lnTo>
                  <a:lnTo>
                    <a:pt x="960" y="444"/>
                  </a:lnTo>
                  <a:lnTo>
                    <a:pt x="1112" y="564"/>
                  </a:lnTo>
                  <a:lnTo>
                    <a:pt x="1126" y="946"/>
                  </a:lnTo>
                  <a:lnTo>
                    <a:pt x="565" y="666"/>
                  </a:lnTo>
                  <a:lnTo>
                    <a:pt x="475" y="480"/>
                  </a:lnTo>
                  <a:lnTo>
                    <a:pt x="297" y="524"/>
                  </a:lnTo>
                  <a:lnTo>
                    <a:pt x="181" y="463"/>
                  </a:lnTo>
                  <a:lnTo>
                    <a:pt x="156" y="295"/>
                  </a:lnTo>
                  <a:lnTo>
                    <a:pt x="6" y="375"/>
                  </a:lnTo>
                  <a:lnTo>
                    <a:pt x="0" y="67"/>
                  </a:lnTo>
                  <a:lnTo>
                    <a:pt x="0" y="67"/>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0"/>
            <p:cNvSpPr>
              <a:spLocks/>
            </p:cNvSpPr>
            <p:nvPr/>
          </p:nvSpPr>
          <p:spPr bwMode="auto">
            <a:xfrm>
              <a:off x="2278" y="2168"/>
              <a:ext cx="535" cy="342"/>
            </a:xfrm>
            <a:custGeom>
              <a:avLst/>
              <a:gdLst/>
              <a:ahLst/>
              <a:cxnLst>
                <a:cxn ang="0">
                  <a:pos x="1068" y="0"/>
                </a:cxn>
                <a:cxn ang="0">
                  <a:pos x="1070" y="287"/>
                </a:cxn>
                <a:cxn ang="0">
                  <a:pos x="994" y="331"/>
                </a:cxn>
                <a:cxn ang="0">
                  <a:pos x="806" y="447"/>
                </a:cxn>
                <a:cxn ang="0">
                  <a:pos x="348" y="685"/>
                </a:cxn>
                <a:cxn ang="0">
                  <a:pos x="119" y="676"/>
                </a:cxn>
                <a:cxn ang="0">
                  <a:pos x="0" y="567"/>
                </a:cxn>
                <a:cxn ang="0">
                  <a:pos x="285" y="327"/>
                </a:cxn>
                <a:cxn ang="0">
                  <a:pos x="72" y="2"/>
                </a:cxn>
                <a:cxn ang="0">
                  <a:pos x="1068" y="0"/>
                </a:cxn>
                <a:cxn ang="0">
                  <a:pos x="1068" y="0"/>
                </a:cxn>
              </a:cxnLst>
              <a:rect l="0" t="0" r="r" b="b"/>
              <a:pathLst>
                <a:path w="1070" h="685">
                  <a:moveTo>
                    <a:pt x="1068" y="0"/>
                  </a:moveTo>
                  <a:lnTo>
                    <a:pt x="1070" y="287"/>
                  </a:lnTo>
                  <a:lnTo>
                    <a:pt x="994" y="331"/>
                  </a:lnTo>
                  <a:lnTo>
                    <a:pt x="806" y="447"/>
                  </a:lnTo>
                  <a:lnTo>
                    <a:pt x="348" y="685"/>
                  </a:lnTo>
                  <a:lnTo>
                    <a:pt x="119" y="676"/>
                  </a:lnTo>
                  <a:lnTo>
                    <a:pt x="0" y="567"/>
                  </a:lnTo>
                  <a:lnTo>
                    <a:pt x="285" y="327"/>
                  </a:lnTo>
                  <a:lnTo>
                    <a:pt x="72" y="2"/>
                  </a:lnTo>
                  <a:lnTo>
                    <a:pt x="1068" y="0"/>
                  </a:lnTo>
                  <a:lnTo>
                    <a:pt x="1068" y="0"/>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
            <p:cNvSpPr>
              <a:spLocks/>
            </p:cNvSpPr>
            <p:nvPr/>
          </p:nvSpPr>
          <p:spPr bwMode="auto">
            <a:xfrm>
              <a:off x="3309" y="1739"/>
              <a:ext cx="127" cy="146"/>
            </a:xfrm>
            <a:custGeom>
              <a:avLst/>
              <a:gdLst/>
              <a:ahLst/>
              <a:cxnLst>
                <a:cxn ang="0">
                  <a:pos x="29" y="293"/>
                </a:cxn>
                <a:cxn ang="0">
                  <a:pos x="2" y="147"/>
                </a:cxn>
                <a:cxn ang="0">
                  <a:pos x="31" y="74"/>
                </a:cxn>
                <a:cxn ang="0">
                  <a:pos x="0" y="10"/>
                </a:cxn>
                <a:cxn ang="0">
                  <a:pos x="90" y="21"/>
                </a:cxn>
                <a:cxn ang="0">
                  <a:pos x="211" y="0"/>
                </a:cxn>
                <a:cxn ang="0">
                  <a:pos x="253" y="65"/>
                </a:cxn>
                <a:cxn ang="0">
                  <a:pos x="217" y="109"/>
                </a:cxn>
                <a:cxn ang="0">
                  <a:pos x="242" y="170"/>
                </a:cxn>
                <a:cxn ang="0">
                  <a:pos x="156" y="249"/>
                </a:cxn>
                <a:cxn ang="0">
                  <a:pos x="29" y="293"/>
                </a:cxn>
                <a:cxn ang="0">
                  <a:pos x="29" y="293"/>
                </a:cxn>
              </a:cxnLst>
              <a:rect l="0" t="0" r="r" b="b"/>
              <a:pathLst>
                <a:path w="253" h="293">
                  <a:moveTo>
                    <a:pt x="29" y="293"/>
                  </a:moveTo>
                  <a:lnTo>
                    <a:pt x="2" y="147"/>
                  </a:lnTo>
                  <a:lnTo>
                    <a:pt x="31" y="74"/>
                  </a:lnTo>
                  <a:lnTo>
                    <a:pt x="0" y="10"/>
                  </a:lnTo>
                  <a:lnTo>
                    <a:pt x="90" y="21"/>
                  </a:lnTo>
                  <a:lnTo>
                    <a:pt x="211" y="0"/>
                  </a:lnTo>
                  <a:lnTo>
                    <a:pt x="253" y="65"/>
                  </a:lnTo>
                  <a:lnTo>
                    <a:pt x="217" y="109"/>
                  </a:lnTo>
                  <a:lnTo>
                    <a:pt x="242" y="170"/>
                  </a:lnTo>
                  <a:lnTo>
                    <a:pt x="156" y="249"/>
                  </a:lnTo>
                  <a:lnTo>
                    <a:pt x="29" y="293"/>
                  </a:lnTo>
                  <a:lnTo>
                    <a:pt x="29" y="293"/>
                  </a:lnTo>
                  <a:close/>
                </a:path>
              </a:pathLst>
            </a:custGeom>
            <a:solidFill>
              <a:srgbClr val="7578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auto">
            <a:xfrm>
              <a:off x="3374" y="2226"/>
              <a:ext cx="332" cy="243"/>
            </a:xfrm>
            <a:custGeom>
              <a:avLst/>
              <a:gdLst/>
              <a:ahLst/>
              <a:cxnLst>
                <a:cxn ang="0">
                  <a:pos x="315" y="0"/>
                </a:cxn>
                <a:cxn ang="0">
                  <a:pos x="277" y="124"/>
                </a:cxn>
                <a:cxn ang="0">
                  <a:pos x="140" y="156"/>
                </a:cxn>
                <a:cxn ang="0">
                  <a:pos x="0" y="345"/>
                </a:cxn>
                <a:cxn ang="0">
                  <a:pos x="268" y="487"/>
                </a:cxn>
                <a:cxn ang="0">
                  <a:pos x="351" y="375"/>
                </a:cxn>
                <a:cxn ang="0">
                  <a:pos x="465" y="364"/>
                </a:cxn>
                <a:cxn ang="0">
                  <a:pos x="540" y="301"/>
                </a:cxn>
                <a:cxn ang="0">
                  <a:pos x="614" y="295"/>
                </a:cxn>
                <a:cxn ang="0">
                  <a:pos x="663" y="265"/>
                </a:cxn>
                <a:cxn ang="0">
                  <a:pos x="315" y="0"/>
                </a:cxn>
                <a:cxn ang="0">
                  <a:pos x="315" y="0"/>
                </a:cxn>
              </a:cxnLst>
              <a:rect l="0" t="0" r="r" b="b"/>
              <a:pathLst>
                <a:path w="663" h="487">
                  <a:moveTo>
                    <a:pt x="315" y="0"/>
                  </a:moveTo>
                  <a:lnTo>
                    <a:pt x="277" y="124"/>
                  </a:lnTo>
                  <a:lnTo>
                    <a:pt x="140" y="156"/>
                  </a:lnTo>
                  <a:lnTo>
                    <a:pt x="0" y="345"/>
                  </a:lnTo>
                  <a:lnTo>
                    <a:pt x="268" y="487"/>
                  </a:lnTo>
                  <a:lnTo>
                    <a:pt x="351" y="375"/>
                  </a:lnTo>
                  <a:lnTo>
                    <a:pt x="465" y="364"/>
                  </a:lnTo>
                  <a:lnTo>
                    <a:pt x="540" y="301"/>
                  </a:lnTo>
                  <a:lnTo>
                    <a:pt x="614" y="295"/>
                  </a:lnTo>
                  <a:lnTo>
                    <a:pt x="663" y="265"/>
                  </a:lnTo>
                  <a:lnTo>
                    <a:pt x="315" y="0"/>
                  </a:lnTo>
                  <a:lnTo>
                    <a:pt x="315" y="0"/>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p:nvSpPr>
          <p:spPr bwMode="auto">
            <a:xfrm>
              <a:off x="3175" y="2106"/>
              <a:ext cx="191" cy="261"/>
            </a:xfrm>
            <a:custGeom>
              <a:avLst/>
              <a:gdLst/>
              <a:ahLst/>
              <a:cxnLst>
                <a:cxn ang="0">
                  <a:pos x="0" y="275"/>
                </a:cxn>
                <a:cxn ang="0">
                  <a:pos x="101" y="127"/>
                </a:cxn>
                <a:cxn ang="0">
                  <a:pos x="213" y="0"/>
                </a:cxn>
                <a:cxn ang="0">
                  <a:pos x="360" y="129"/>
                </a:cxn>
                <a:cxn ang="0">
                  <a:pos x="382" y="188"/>
                </a:cxn>
                <a:cxn ang="0">
                  <a:pos x="293" y="287"/>
                </a:cxn>
                <a:cxn ang="0">
                  <a:pos x="329" y="388"/>
                </a:cxn>
                <a:cxn ang="0">
                  <a:pos x="282" y="523"/>
                </a:cxn>
                <a:cxn ang="0">
                  <a:pos x="107" y="435"/>
                </a:cxn>
                <a:cxn ang="0">
                  <a:pos x="0" y="275"/>
                </a:cxn>
                <a:cxn ang="0">
                  <a:pos x="0" y="275"/>
                </a:cxn>
              </a:cxnLst>
              <a:rect l="0" t="0" r="r" b="b"/>
              <a:pathLst>
                <a:path w="382" h="523">
                  <a:moveTo>
                    <a:pt x="0" y="275"/>
                  </a:moveTo>
                  <a:lnTo>
                    <a:pt x="101" y="127"/>
                  </a:lnTo>
                  <a:lnTo>
                    <a:pt x="213" y="0"/>
                  </a:lnTo>
                  <a:lnTo>
                    <a:pt x="360" y="129"/>
                  </a:lnTo>
                  <a:lnTo>
                    <a:pt x="382" y="188"/>
                  </a:lnTo>
                  <a:lnTo>
                    <a:pt x="293" y="287"/>
                  </a:lnTo>
                  <a:lnTo>
                    <a:pt x="329" y="388"/>
                  </a:lnTo>
                  <a:lnTo>
                    <a:pt x="282" y="523"/>
                  </a:lnTo>
                  <a:lnTo>
                    <a:pt x="107" y="435"/>
                  </a:lnTo>
                  <a:lnTo>
                    <a:pt x="0" y="275"/>
                  </a:lnTo>
                  <a:lnTo>
                    <a:pt x="0" y="275"/>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p:cNvSpPr>
            <p:nvPr/>
          </p:nvSpPr>
          <p:spPr bwMode="auto">
            <a:xfrm>
              <a:off x="3223" y="1998"/>
              <a:ext cx="149" cy="172"/>
            </a:xfrm>
            <a:custGeom>
              <a:avLst/>
              <a:gdLst/>
              <a:ahLst/>
              <a:cxnLst>
                <a:cxn ang="0">
                  <a:pos x="6" y="342"/>
                </a:cxn>
                <a:cxn ang="0">
                  <a:pos x="0" y="125"/>
                </a:cxn>
                <a:cxn ang="0">
                  <a:pos x="46" y="0"/>
                </a:cxn>
                <a:cxn ang="0">
                  <a:pos x="94" y="43"/>
                </a:cxn>
                <a:cxn ang="0">
                  <a:pos x="299" y="211"/>
                </a:cxn>
                <a:cxn ang="0">
                  <a:pos x="267" y="344"/>
                </a:cxn>
                <a:cxn ang="0">
                  <a:pos x="6" y="342"/>
                </a:cxn>
                <a:cxn ang="0">
                  <a:pos x="6" y="342"/>
                </a:cxn>
              </a:cxnLst>
              <a:rect l="0" t="0" r="r" b="b"/>
              <a:pathLst>
                <a:path w="299" h="344">
                  <a:moveTo>
                    <a:pt x="6" y="342"/>
                  </a:moveTo>
                  <a:lnTo>
                    <a:pt x="0" y="125"/>
                  </a:lnTo>
                  <a:lnTo>
                    <a:pt x="46" y="0"/>
                  </a:lnTo>
                  <a:lnTo>
                    <a:pt x="94" y="43"/>
                  </a:lnTo>
                  <a:lnTo>
                    <a:pt x="299" y="211"/>
                  </a:lnTo>
                  <a:lnTo>
                    <a:pt x="267" y="344"/>
                  </a:lnTo>
                  <a:lnTo>
                    <a:pt x="6" y="342"/>
                  </a:lnTo>
                  <a:lnTo>
                    <a:pt x="6" y="342"/>
                  </a:lnTo>
                  <a:close/>
                </a:path>
              </a:pathLst>
            </a:custGeom>
            <a:solidFill>
              <a:srgbClr val="94911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p:cNvSpPr>
            <p:nvPr/>
          </p:nvSpPr>
          <p:spPr bwMode="auto">
            <a:xfrm>
              <a:off x="3346" y="2104"/>
              <a:ext cx="115" cy="66"/>
            </a:xfrm>
            <a:custGeom>
              <a:avLst/>
              <a:gdLst/>
              <a:ahLst/>
              <a:cxnLst>
                <a:cxn ang="0">
                  <a:pos x="51" y="0"/>
                </a:cxn>
                <a:cxn ang="0">
                  <a:pos x="230" y="133"/>
                </a:cxn>
                <a:cxn ang="0">
                  <a:pos x="17" y="133"/>
                </a:cxn>
                <a:cxn ang="0">
                  <a:pos x="0" y="57"/>
                </a:cxn>
                <a:cxn ang="0">
                  <a:pos x="51" y="0"/>
                </a:cxn>
                <a:cxn ang="0">
                  <a:pos x="51" y="0"/>
                </a:cxn>
              </a:cxnLst>
              <a:rect l="0" t="0" r="r" b="b"/>
              <a:pathLst>
                <a:path w="230" h="133">
                  <a:moveTo>
                    <a:pt x="51" y="0"/>
                  </a:moveTo>
                  <a:lnTo>
                    <a:pt x="230" y="133"/>
                  </a:lnTo>
                  <a:lnTo>
                    <a:pt x="17" y="133"/>
                  </a:lnTo>
                  <a:lnTo>
                    <a:pt x="0" y="57"/>
                  </a:lnTo>
                  <a:lnTo>
                    <a:pt x="51" y="0"/>
                  </a:lnTo>
                  <a:lnTo>
                    <a:pt x="51" y="0"/>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p:cNvSpPr>
            <p:nvPr/>
          </p:nvSpPr>
          <p:spPr bwMode="auto">
            <a:xfrm>
              <a:off x="3093" y="2170"/>
              <a:ext cx="135" cy="154"/>
            </a:xfrm>
            <a:custGeom>
              <a:avLst/>
              <a:gdLst/>
              <a:ahLst/>
              <a:cxnLst>
                <a:cxn ang="0">
                  <a:pos x="217" y="0"/>
                </a:cxn>
                <a:cxn ang="0">
                  <a:pos x="156" y="93"/>
                </a:cxn>
                <a:cxn ang="0">
                  <a:pos x="0" y="173"/>
                </a:cxn>
                <a:cxn ang="0">
                  <a:pos x="270" y="308"/>
                </a:cxn>
                <a:cxn ang="0">
                  <a:pos x="264" y="0"/>
                </a:cxn>
                <a:cxn ang="0">
                  <a:pos x="217" y="0"/>
                </a:cxn>
                <a:cxn ang="0">
                  <a:pos x="217" y="0"/>
                </a:cxn>
              </a:cxnLst>
              <a:rect l="0" t="0" r="r" b="b"/>
              <a:pathLst>
                <a:path w="270" h="308">
                  <a:moveTo>
                    <a:pt x="217" y="0"/>
                  </a:moveTo>
                  <a:lnTo>
                    <a:pt x="156" y="93"/>
                  </a:lnTo>
                  <a:lnTo>
                    <a:pt x="0" y="173"/>
                  </a:lnTo>
                  <a:lnTo>
                    <a:pt x="270" y="308"/>
                  </a:lnTo>
                  <a:lnTo>
                    <a:pt x="264" y="0"/>
                  </a:lnTo>
                  <a:lnTo>
                    <a:pt x="217" y="0"/>
                  </a:lnTo>
                  <a:lnTo>
                    <a:pt x="217" y="0"/>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p:cNvSpPr>
            <p:nvPr/>
          </p:nvSpPr>
          <p:spPr bwMode="auto">
            <a:xfrm>
              <a:off x="2812" y="1873"/>
              <a:ext cx="188" cy="295"/>
            </a:xfrm>
            <a:custGeom>
              <a:avLst/>
              <a:gdLst/>
              <a:ahLst/>
              <a:cxnLst>
                <a:cxn ang="0">
                  <a:pos x="2" y="252"/>
                </a:cxn>
                <a:cxn ang="0">
                  <a:pos x="376" y="0"/>
                </a:cxn>
                <a:cxn ang="0">
                  <a:pos x="350" y="225"/>
                </a:cxn>
                <a:cxn ang="0">
                  <a:pos x="240" y="311"/>
                </a:cxn>
                <a:cxn ang="0">
                  <a:pos x="236" y="467"/>
                </a:cxn>
                <a:cxn ang="0">
                  <a:pos x="183" y="590"/>
                </a:cxn>
                <a:cxn ang="0">
                  <a:pos x="0" y="590"/>
                </a:cxn>
                <a:cxn ang="0">
                  <a:pos x="2" y="252"/>
                </a:cxn>
                <a:cxn ang="0">
                  <a:pos x="2" y="252"/>
                </a:cxn>
              </a:cxnLst>
              <a:rect l="0" t="0" r="r" b="b"/>
              <a:pathLst>
                <a:path w="376" h="590">
                  <a:moveTo>
                    <a:pt x="2" y="252"/>
                  </a:moveTo>
                  <a:lnTo>
                    <a:pt x="376" y="0"/>
                  </a:lnTo>
                  <a:lnTo>
                    <a:pt x="350" y="225"/>
                  </a:lnTo>
                  <a:lnTo>
                    <a:pt x="240" y="311"/>
                  </a:lnTo>
                  <a:lnTo>
                    <a:pt x="236" y="467"/>
                  </a:lnTo>
                  <a:lnTo>
                    <a:pt x="183" y="590"/>
                  </a:lnTo>
                  <a:lnTo>
                    <a:pt x="0" y="590"/>
                  </a:lnTo>
                  <a:lnTo>
                    <a:pt x="2" y="252"/>
                  </a:lnTo>
                  <a:lnTo>
                    <a:pt x="2" y="252"/>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p:cNvSpPr>
            <p:nvPr/>
          </p:nvSpPr>
          <p:spPr bwMode="auto">
            <a:xfrm>
              <a:off x="2368" y="2011"/>
              <a:ext cx="270" cy="241"/>
            </a:xfrm>
            <a:custGeom>
              <a:avLst/>
              <a:gdLst/>
              <a:ahLst/>
              <a:cxnLst>
                <a:cxn ang="0">
                  <a:pos x="257" y="484"/>
                </a:cxn>
                <a:cxn ang="0">
                  <a:pos x="19" y="316"/>
                </a:cxn>
                <a:cxn ang="0">
                  <a:pos x="0" y="255"/>
                </a:cxn>
                <a:cxn ang="0">
                  <a:pos x="103" y="0"/>
                </a:cxn>
                <a:cxn ang="0">
                  <a:pos x="371" y="210"/>
                </a:cxn>
                <a:cxn ang="0">
                  <a:pos x="540" y="210"/>
                </a:cxn>
                <a:cxn ang="0">
                  <a:pos x="487" y="314"/>
                </a:cxn>
                <a:cxn ang="0">
                  <a:pos x="257" y="484"/>
                </a:cxn>
                <a:cxn ang="0">
                  <a:pos x="257" y="484"/>
                </a:cxn>
              </a:cxnLst>
              <a:rect l="0" t="0" r="r" b="b"/>
              <a:pathLst>
                <a:path w="540" h="484">
                  <a:moveTo>
                    <a:pt x="257" y="484"/>
                  </a:moveTo>
                  <a:lnTo>
                    <a:pt x="19" y="316"/>
                  </a:lnTo>
                  <a:lnTo>
                    <a:pt x="0" y="255"/>
                  </a:lnTo>
                  <a:lnTo>
                    <a:pt x="103" y="0"/>
                  </a:lnTo>
                  <a:lnTo>
                    <a:pt x="371" y="210"/>
                  </a:lnTo>
                  <a:lnTo>
                    <a:pt x="540" y="210"/>
                  </a:lnTo>
                  <a:lnTo>
                    <a:pt x="487" y="314"/>
                  </a:lnTo>
                  <a:lnTo>
                    <a:pt x="257" y="484"/>
                  </a:lnTo>
                  <a:lnTo>
                    <a:pt x="257" y="484"/>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p:cNvSpPr>
            <p:nvPr/>
          </p:nvSpPr>
          <p:spPr bwMode="auto">
            <a:xfrm>
              <a:off x="2737" y="1998"/>
              <a:ext cx="76" cy="170"/>
            </a:xfrm>
            <a:custGeom>
              <a:avLst/>
              <a:gdLst/>
              <a:ahLst/>
              <a:cxnLst>
                <a:cxn ang="0">
                  <a:pos x="46" y="338"/>
                </a:cxn>
                <a:cxn ang="0">
                  <a:pos x="150" y="336"/>
                </a:cxn>
                <a:cxn ang="0">
                  <a:pos x="152" y="0"/>
                </a:cxn>
                <a:cxn ang="0">
                  <a:pos x="72" y="59"/>
                </a:cxn>
                <a:cxn ang="0">
                  <a:pos x="80" y="135"/>
                </a:cxn>
                <a:cxn ang="0">
                  <a:pos x="0" y="222"/>
                </a:cxn>
                <a:cxn ang="0">
                  <a:pos x="46" y="338"/>
                </a:cxn>
                <a:cxn ang="0">
                  <a:pos x="46" y="338"/>
                </a:cxn>
              </a:cxnLst>
              <a:rect l="0" t="0" r="r" b="b"/>
              <a:pathLst>
                <a:path w="152" h="338">
                  <a:moveTo>
                    <a:pt x="46" y="338"/>
                  </a:moveTo>
                  <a:lnTo>
                    <a:pt x="150" y="336"/>
                  </a:lnTo>
                  <a:lnTo>
                    <a:pt x="152" y="0"/>
                  </a:lnTo>
                  <a:lnTo>
                    <a:pt x="72" y="59"/>
                  </a:lnTo>
                  <a:lnTo>
                    <a:pt x="80" y="135"/>
                  </a:lnTo>
                  <a:lnTo>
                    <a:pt x="0" y="222"/>
                  </a:lnTo>
                  <a:lnTo>
                    <a:pt x="46" y="338"/>
                  </a:lnTo>
                  <a:lnTo>
                    <a:pt x="46" y="338"/>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p:cNvSpPr>
            <p:nvPr/>
          </p:nvSpPr>
          <p:spPr bwMode="auto">
            <a:xfrm>
              <a:off x="2707" y="2168"/>
              <a:ext cx="106" cy="170"/>
            </a:xfrm>
            <a:custGeom>
              <a:avLst/>
              <a:gdLst/>
              <a:ahLst/>
              <a:cxnLst>
                <a:cxn ang="0">
                  <a:pos x="211" y="0"/>
                </a:cxn>
                <a:cxn ang="0">
                  <a:pos x="213" y="341"/>
                </a:cxn>
                <a:cxn ang="0">
                  <a:pos x="133" y="327"/>
                </a:cxn>
                <a:cxn ang="0">
                  <a:pos x="0" y="196"/>
                </a:cxn>
                <a:cxn ang="0">
                  <a:pos x="135" y="69"/>
                </a:cxn>
                <a:cxn ang="0">
                  <a:pos x="107" y="0"/>
                </a:cxn>
                <a:cxn ang="0">
                  <a:pos x="211" y="0"/>
                </a:cxn>
                <a:cxn ang="0">
                  <a:pos x="211" y="0"/>
                </a:cxn>
              </a:cxnLst>
              <a:rect l="0" t="0" r="r" b="b"/>
              <a:pathLst>
                <a:path w="213" h="341">
                  <a:moveTo>
                    <a:pt x="211" y="0"/>
                  </a:moveTo>
                  <a:lnTo>
                    <a:pt x="213" y="341"/>
                  </a:lnTo>
                  <a:lnTo>
                    <a:pt x="133" y="327"/>
                  </a:lnTo>
                  <a:lnTo>
                    <a:pt x="0" y="196"/>
                  </a:lnTo>
                  <a:lnTo>
                    <a:pt x="135" y="69"/>
                  </a:lnTo>
                  <a:lnTo>
                    <a:pt x="107" y="0"/>
                  </a:lnTo>
                  <a:lnTo>
                    <a:pt x="211" y="0"/>
                  </a:lnTo>
                  <a:lnTo>
                    <a:pt x="211" y="0"/>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1"/>
            <p:cNvSpPr>
              <a:spLocks/>
            </p:cNvSpPr>
            <p:nvPr/>
          </p:nvSpPr>
          <p:spPr bwMode="auto">
            <a:xfrm>
              <a:off x="2378" y="2167"/>
              <a:ext cx="234" cy="242"/>
            </a:xfrm>
            <a:custGeom>
              <a:avLst/>
              <a:gdLst/>
              <a:ahLst/>
              <a:cxnLst>
                <a:cxn ang="0">
                  <a:pos x="0" y="4"/>
                </a:cxn>
                <a:cxn ang="0">
                  <a:pos x="114" y="135"/>
                </a:cxn>
                <a:cxn ang="0">
                  <a:pos x="17" y="231"/>
                </a:cxn>
                <a:cxn ang="0">
                  <a:pos x="198" y="485"/>
                </a:cxn>
                <a:cxn ang="0">
                  <a:pos x="375" y="383"/>
                </a:cxn>
                <a:cxn ang="0">
                  <a:pos x="369" y="187"/>
                </a:cxn>
                <a:cxn ang="0">
                  <a:pos x="438" y="111"/>
                </a:cxn>
                <a:cxn ang="0">
                  <a:pos x="470" y="0"/>
                </a:cxn>
                <a:cxn ang="0">
                  <a:pos x="0" y="4"/>
                </a:cxn>
                <a:cxn ang="0">
                  <a:pos x="0" y="4"/>
                </a:cxn>
              </a:cxnLst>
              <a:rect l="0" t="0" r="r" b="b"/>
              <a:pathLst>
                <a:path w="470" h="485">
                  <a:moveTo>
                    <a:pt x="0" y="4"/>
                  </a:moveTo>
                  <a:lnTo>
                    <a:pt x="114" y="135"/>
                  </a:lnTo>
                  <a:lnTo>
                    <a:pt x="17" y="231"/>
                  </a:lnTo>
                  <a:lnTo>
                    <a:pt x="198" y="485"/>
                  </a:lnTo>
                  <a:lnTo>
                    <a:pt x="375" y="383"/>
                  </a:lnTo>
                  <a:lnTo>
                    <a:pt x="369" y="187"/>
                  </a:lnTo>
                  <a:lnTo>
                    <a:pt x="438" y="111"/>
                  </a:lnTo>
                  <a:lnTo>
                    <a:pt x="470" y="0"/>
                  </a:lnTo>
                  <a:lnTo>
                    <a:pt x="0" y="4"/>
                  </a:lnTo>
                  <a:lnTo>
                    <a:pt x="0" y="4"/>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2"/>
            <p:cNvSpPr>
              <a:spLocks/>
            </p:cNvSpPr>
            <p:nvPr/>
          </p:nvSpPr>
          <p:spPr bwMode="auto">
            <a:xfrm>
              <a:off x="2899" y="1898"/>
              <a:ext cx="325" cy="271"/>
            </a:xfrm>
            <a:custGeom>
              <a:avLst/>
              <a:gdLst/>
              <a:ahLst/>
              <a:cxnLst>
                <a:cxn ang="0">
                  <a:pos x="10" y="538"/>
                </a:cxn>
                <a:cxn ang="0">
                  <a:pos x="384" y="540"/>
                </a:cxn>
                <a:cxn ang="0">
                  <a:pos x="650" y="323"/>
                </a:cxn>
                <a:cxn ang="0">
                  <a:pos x="645" y="0"/>
                </a:cxn>
                <a:cxn ang="0">
                  <a:pos x="65" y="396"/>
                </a:cxn>
                <a:cxn ang="0">
                  <a:pos x="0" y="418"/>
                </a:cxn>
                <a:cxn ang="0">
                  <a:pos x="10" y="538"/>
                </a:cxn>
                <a:cxn ang="0">
                  <a:pos x="10" y="538"/>
                </a:cxn>
              </a:cxnLst>
              <a:rect l="0" t="0" r="r" b="b"/>
              <a:pathLst>
                <a:path w="650" h="540">
                  <a:moveTo>
                    <a:pt x="10" y="538"/>
                  </a:moveTo>
                  <a:lnTo>
                    <a:pt x="384" y="540"/>
                  </a:lnTo>
                  <a:lnTo>
                    <a:pt x="650" y="323"/>
                  </a:lnTo>
                  <a:lnTo>
                    <a:pt x="645" y="0"/>
                  </a:lnTo>
                  <a:lnTo>
                    <a:pt x="65" y="396"/>
                  </a:lnTo>
                  <a:lnTo>
                    <a:pt x="0" y="418"/>
                  </a:lnTo>
                  <a:lnTo>
                    <a:pt x="10" y="538"/>
                  </a:lnTo>
                  <a:lnTo>
                    <a:pt x="10" y="538"/>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3"/>
            <p:cNvSpPr>
              <a:spLocks/>
            </p:cNvSpPr>
            <p:nvPr/>
          </p:nvSpPr>
          <p:spPr bwMode="auto">
            <a:xfrm>
              <a:off x="2897" y="2168"/>
              <a:ext cx="194" cy="94"/>
            </a:xfrm>
            <a:custGeom>
              <a:avLst/>
              <a:gdLst/>
              <a:ahLst/>
              <a:cxnLst>
                <a:cxn ang="0">
                  <a:pos x="12" y="0"/>
                </a:cxn>
                <a:cxn ang="0">
                  <a:pos x="388" y="2"/>
                </a:cxn>
                <a:cxn ang="0">
                  <a:pos x="361" y="19"/>
                </a:cxn>
                <a:cxn ang="0">
                  <a:pos x="122" y="189"/>
                </a:cxn>
                <a:cxn ang="0">
                  <a:pos x="0" y="38"/>
                </a:cxn>
                <a:cxn ang="0">
                  <a:pos x="12" y="0"/>
                </a:cxn>
                <a:cxn ang="0">
                  <a:pos x="12" y="0"/>
                </a:cxn>
              </a:cxnLst>
              <a:rect l="0" t="0" r="r" b="b"/>
              <a:pathLst>
                <a:path w="388" h="189">
                  <a:moveTo>
                    <a:pt x="12" y="0"/>
                  </a:moveTo>
                  <a:lnTo>
                    <a:pt x="388" y="2"/>
                  </a:lnTo>
                  <a:lnTo>
                    <a:pt x="361" y="19"/>
                  </a:lnTo>
                  <a:lnTo>
                    <a:pt x="122" y="189"/>
                  </a:lnTo>
                  <a:lnTo>
                    <a:pt x="0" y="38"/>
                  </a:lnTo>
                  <a:lnTo>
                    <a:pt x="12" y="0"/>
                  </a:lnTo>
                  <a:lnTo>
                    <a:pt x="12" y="0"/>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4"/>
            <p:cNvSpPr>
              <a:spLocks/>
            </p:cNvSpPr>
            <p:nvPr/>
          </p:nvSpPr>
          <p:spPr bwMode="auto">
            <a:xfrm>
              <a:off x="2532" y="2327"/>
              <a:ext cx="229" cy="269"/>
            </a:xfrm>
            <a:custGeom>
              <a:avLst/>
              <a:gdLst/>
              <a:ahLst/>
              <a:cxnLst>
                <a:cxn ang="0">
                  <a:pos x="0" y="192"/>
                </a:cxn>
                <a:cxn ang="0">
                  <a:pos x="388" y="536"/>
                </a:cxn>
                <a:cxn ang="0">
                  <a:pos x="458" y="329"/>
                </a:cxn>
                <a:cxn ang="0">
                  <a:pos x="268" y="0"/>
                </a:cxn>
                <a:cxn ang="0">
                  <a:pos x="0" y="192"/>
                </a:cxn>
                <a:cxn ang="0">
                  <a:pos x="0" y="192"/>
                </a:cxn>
              </a:cxnLst>
              <a:rect l="0" t="0" r="r" b="b"/>
              <a:pathLst>
                <a:path w="458" h="536">
                  <a:moveTo>
                    <a:pt x="0" y="192"/>
                  </a:moveTo>
                  <a:lnTo>
                    <a:pt x="388" y="536"/>
                  </a:lnTo>
                  <a:lnTo>
                    <a:pt x="458" y="329"/>
                  </a:lnTo>
                  <a:lnTo>
                    <a:pt x="268" y="0"/>
                  </a:lnTo>
                  <a:lnTo>
                    <a:pt x="0" y="192"/>
                  </a:lnTo>
                  <a:lnTo>
                    <a:pt x="0" y="192"/>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5"/>
            <p:cNvSpPr>
              <a:spLocks/>
            </p:cNvSpPr>
            <p:nvPr/>
          </p:nvSpPr>
          <p:spPr bwMode="auto">
            <a:xfrm>
              <a:off x="1947" y="1923"/>
              <a:ext cx="332" cy="106"/>
            </a:xfrm>
            <a:custGeom>
              <a:avLst/>
              <a:gdLst/>
              <a:ahLst/>
              <a:cxnLst>
                <a:cxn ang="0">
                  <a:pos x="0" y="132"/>
                </a:cxn>
                <a:cxn ang="0">
                  <a:pos x="337" y="211"/>
                </a:cxn>
                <a:cxn ang="0">
                  <a:pos x="338" y="210"/>
                </a:cxn>
                <a:cxn ang="0">
                  <a:pos x="342" y="206"/>
                </a:cxn>
                <a:cxn ang="0">
                  <a:pos x="350" y="198"/>
                </a:cxn>
                <a:cxn ang="0">
                  <a:pos x="361" y="191"/>
                </a:cxn>
                <a:cxn ang="0">
                  <a:pos x="365" y="183"/>
                </a:cxn>
                <a:cxn ang="0">
                  <a:pos x="373" y="179"/>
                </a:cxn>
                <a:cxn ang="0">
                  <a:pos x="380" y="173"/>
                </a:cxn>
                <a:cxn ang="0">
                  <a:pos x="390" y="168"/>
                </a:cxn>
                <a:cxn ang="0">
                  <a:pos x="397" y="160"/>
                </a:cxn>
                <a:cxn ang="0">
                  <a:pos x="407" y="152"/>
                </a:cxn>
                <a:cxn ang="0">
                  <a:pos x="418" y="145"/>
                </a:cxn>
                <a:cxn ang="0">
                  <a:pos x="430" y="139"/>
                </a:cxn>
                <a:cxn ang="0">
                  <a:pos x="441" y="130"/>
                </a:cxn>
                <a:cxn ang="0">
                  <a:pos x="451" y="122"/>
                </a:cxn>
                <a:cxn ang="0">
                  <a:pos x="464" y="113"/>
                </a:cxn>
                <a:cxn ang="0">
                  <a:pos x="477" y="105"/>
                </a:cxn>
                <a:cxn ang="0">
                  <a:pos x="491" y="95"/>
                </a:cxn>
                <a:cxn ang="0">
                  <a:pos x="504" y="88"/>
                </a:cxn>
                <a:cxn ang="0">
                  <a:pos x="511" y="82"/>
                </a:cxn>
                <a:cxn ang="0">
                  <a:pos x="519" y="78"/>
                </a:cxn>
                <a:cxn ang="0">
                  <a:pos x="527" y="74"/>
                </a:cxn>
                <a:cxn ang="0">
                  <a:pos x="534" y="71"/>
                </a:cxn>
                <a:cxn ang="0">
                  <a:pos x="542" y="65"/>
                </a:cxn>
                <a:cxn ang="0">
                  <a:pos x="549" y="59"/>
                </a:cxn>
                <a:cxn ang="0">
                  <a:pos x="555" y="55"/>
                </a:cxn>
                <a:cxn ang="0">
                  <a:pos x="563" y="52"/>
                </a:cxn>
                <a:cxn ang="0">
                  <a:pos x="570" y="46"/>
                </a:cxn>
                <a:cxn ang="0">
                  <a:pos x="578" y="42"/>
                </a:cxn>
                <a:cxn ang="0">
                  <a:pos x="587" y="38"/>
                </a:cxn>
                <a:cxn ang="0">
                  <a:pos x="595" y="35"/>
                </a:cxn>
                <a:cxn ang="0">
                  <a:pos x="603" y="29"/>
                </a:cxn>
                <a:cxn ang="0">
                  <a:pos x="610" y="25"/>
                </a:cxn>
                <a:cxn ang="0">
                  <a:pos x="620" y="19"/>
                </a:cxn>
                <a:cxn ang="0">
                  <a:pos x="629" y="16"/>
                </a:cxn>
                <a:cxn ang="0">
                  <a:pos x="635" y="12"/>
                </a:cxn>
                <a:cxn ang="0">
                  <a:pos x="644" y="8"/>
                </a:cxn>
                <a:cxn ang="0">
                  <a:pos x="654" y="4"/>
                </a:cxn>
                <a:cxn ang="0">
                  <a:pos x="664" y="0"/>
                </a:cxn>
                <a:cxn ang="0">
                  <a:pos x="253" y="0"/>
                </a:cxn>
                <a:cxn ang="0">
                  <a:pos x="0" y="132"/>
                </a:cxn>
                <a:cxn ang="0">
                  <a:pos x="0" y="132"/>
                </a:cxn>
              </a:cxnLst>
              <a:rect l="0" t="0" r="r" b="b"/>
              <a:pathLst>
                <a:path w="664" h="211">
                  <a:moveTo>
                    <a:pt x="0" y="132"/>
                  </a:moveTo>
                  <a:lnTo>
                    <a:pt x="337" y="211"/>
                  </a:lnTo>
                  <a:lnTo>
                    <a:pt x="338" y="210"/>
                  </a:lnTo>
                  <a:lnTo>
                    <a:pt x="342" y="206"/>
                  </a:lnTo>
                  <a:lnTo>
                    <a:pt x="350" y="198"/>
                  </a:lnTo>
                  <a:lnTo>
                    <a:pt x="361" y="191"/>
                  </a:lnTo>
                  <a:lnTo>
                    <a:pt x="365" y="183"/>
                  </a:lnTo>
                  <a:lnTo>
                    <a:pt x="373" y="179"/>
                  </a:lnTo>
                  <a:lnTo>
                    <a:pt x="380" y="173"/>
                  </a:lnTo>
                  <a:lnTo>
                    <a:pt x="390" y="168"/>
                  </a:lnTo>
                  <a:lnTo>
                    <a:pt x="397" y="160"/>
                  </a:lnTo>
                  <a:lnTo>
                    <a:pt x="407" y="152"/>
                  </a:lnTo>
                  <a:lnTo>
                    <a:pt x="418" y="145"/>
                  </a:lnTo>
                  <a:lnTo>
                    <a:pt x="430" y="139"/>
                  </a:lnTo>
                  <a:lnTo>
                    <a:pt x="441" y="130"/>
                  </a:lnTo>
                  <a:lnTo>
                    <a:pt x="451" y="122"/>
                  </a:lnTo>
                  <a:lnTo>
                    <a:pt x="464" y="113"/>
                  </a:lnTo>
                  <a:lnTo>
                    <a:pt x="477" y="105"/>
                  </a:lnTo>
                  <a:lnTo>
                    <a:pt x="491" y="95"/>
                  </a:lnTo>
                  <a:lnTo>
                    <a:pt x="504" y="88"/>
                  </a:lnTo>
                  <a:lnTo>
                    <a:pt x="511" y="82"/>
                  </a:lnTo>
                  <a:lnTo>
                    <a:pt x="519" y="78"/>
                  </a:lnTo>
                  <a:lnTo>
                    <a:pt x="527" y="74"/>
                  </a:lnTo>
                  <a:lnTo>
                    <a:pt x="534" y="71"/>
                  </a:lnTo>
                  <a:lnTo>
                    <a:pt x="542" y="65"/>
                  </a:lnTo>
                  <a:lnTo>
                    <a:pt x="549" y="59"/>
                  </a:lnTo>
                  <a:lnTo>
                    <a:pt x="555" y="55"/>
                  </a:lnTo>
                  <a:lnTo>
                    <a:pt x="563" y="52"/>
                  </a:lnTo>
                  <a:lnTo>
                    <a:pt x="570" y="46"/>
                  </a:lnTo>
                  <a:lnTo>
                    <a:pt x="578" y="42"/>
                  </a:lnTo>
                  <a:lnTo>
                    <a:pt x="587" y="38"/>
                  </a:lnTo>
                  <a:lnTo>
                    <a:pt x="595" y="35"/>
                  </a:lnTo>
                  <a:lnTo>
                    <a:pt x="603" y="29"/>
                  </a:lnTo>
                  <a:lnTo>
                    <a:pt x="610" y="25"/>
                  </a:lnTo>
                  <a:lnTo>
                    <a:pt x="620" y="19"/>
                  </a:lnTo>
                  <a:lnTo>
                    <a:pt x="629" y="16"/>
                  </a:lnTo>
                  <a:lnTo>
                    <a:pt x="635" y="12"/>
                  </a:lnTo>
                  <a:lnTo>
                    <a:pt x="644" y="8"/>
                  </a:lnTo>
                  <a:lnTo>
                    <a:pt x="654" y="4"/>
                  </a:lnTo>
                  <a:lnTo>
                    <a:pt x="664" y="0"/>
                  </a:lnTo>
                  <a:lnTo>
                    <a:pt x="253" y="0"/>
                  </a:lnTo>
                  <a:lnTo>
                    <a:pt x="0" y="132"/>
                  </a:lnTo>
                  <a:lnTo>
                    <a:pt x="0" y="132"/>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6"/>
            <p:cNvSpPr>
              <a:spLocks/>
            </p:cNvSpPr>
            <p:nvPr/>
          </p:nvSpPr>
          <p:spPr bwMode="auto">
            <a:xfrm>
              <a:off x="3218" y="1829"/>
              <a:ext cx="170" cy="233"/>
            </a:xfrm>
            <a:custGeom>
              <a:avLst/>
              <a:gdLst/>
              <a:ahLst/>
              <a:cxnLst>
                <a:cxn ang="0">
                  <a:pos x="0" y="0"/>
                </a:cxn>
                <a:cxn ang="0">
                  <a:pos x="2" y="0"/>
                </a:cxn>
                <a:cxn ang="0">
                  <a:pos x="6" y="0"/>
                </a:cxn>
                <a:cxn ang="0">
                  <a:pos x="13" y="2"/>
                </a:cxn>
                <a:cxn ang="0">
                  <a:pos x="25" y="4"/>
                </a:cxn>
                <a:cxn ang="0">
                  <a:pos x="30" y="4"/>
                </a:cxn>
                <a:cxn ang="0">
                  <a:pos x="38" y="6"/>
                </a:cxn>
                <a:cxn ang="0">
                  <a:pos x="45" y="8"/>
                </a:cxn>
                <a:cxn ang="0">
                  <a:pos x="55" y="8"/>
                </a:cxn>
                <a:cxn ang="0">
                  <a:pos x="63" y="9"/>
                </a:cxn>
                <a:cxn ang="0">
                  <a:pos x="74" y="11"/>
                </a:cxn>
                <a:cxn ang="0">
                  <a:pos x="84" y="13"/>
                </a:cxn>
                <a:cxn ang="0">
                  <a:pos x="97" y="17"/>
                </a:cxn>
                <a:cxn ang="0">
                  <a:pos x="108" y="19"/>
                </a:cxn>
                <a:cxn ang="0">
                  <a:pos x="120" y="21"/>
                </a:cxn>
                <a:cxn ang="0">
                  <a:pos x="131" y="23"/>
                </a:cxn>
                <a:cxn ang="0">
                  <a:pos x="146" y="27"/>
                </a:cxn>
                <a:cxn ang="0">
                  <a:pos x="152" y="27"/>
                </a:cxn>
                <a:cxn ang="0">
                  <a:pos x="160" y="28"/>
                </a:cxn>
                <a:cxn ang="0">
                  <a:pos x="165" y="28"/>
                </a:cxn>
                <a:cxn ang="0">
                  <a:pos x="173" y="30"/>
                </a:cxn>
                <a:cxn ang="0">
                  <a:pos x="180" y="32"/>
                </a:cxn>
                <a:cxn ang="0">
                  <a:pos x="188" y="32"/>
                </a:cxn>
                <a:cxn ang="0">
                  <a:pos x="196" y="34"/>
                </a:cxn>
                <a:cxn ang="0">
                  <a:pos x="203" y="38"/>
                </a:cxn>
                <a:cxn ang="0">
                  <a:pos x="211" y="38"/>
                </a:cxn>
                <a:cxn ang="0">
                  <a:pos x="219" y="40"/>
                </a:cxn>
                <a:cxn ang="0">
                  <a:pos x="226" y="40"/>
                </a:cxn>
                <a:cxn ang="0">
                  <a:pos x="236" y="44"/>
                </a:cxn>
                <a:cxn ang="0">
                  <a:pos x="243" y="44"/>
                </a:cxn>
                <a:cxn ang="0">
                  <a:pos x="251" y="48"/>
                </a:cxn>
                <a:cxn ang="0">
                  <a:pos x="260" y="48"/>
                </a:cxn>
                <a:cxn ang="0">
                  <a:pos x="270" y="51"/>
                </a:cxn>
                <a:cxn ang="0">
                  <a:pos x="276" y="51"/>
                </a:cxn>
                <a:cxn ang="0">
                  <a:pos x="285" y="55"/>
                </a:cxn>
                <a:cxn ang="0">
                  <a:pos x="295" y="55"/>
                </a:cxn>
                <a:cxn ang="0">
                  <a:pos x="302" y="59"/>
                </a:cxn>
                <a:cxn ang="0">
                  <a:pos x="312" y="59"/>
                </a:cxn>
                <a:cxn ang="0">
                  <a:pos x="321" y="63"/>
                </a:cxn>
                <a:cxn ang="0">
                  <a:pos x="331" y="65"/>
                </a:cxn>
                <a:cxn ang="0">
                  <a:pos x="340" y="68"/>
                </a:cxn>
                <a:cxn ang="0">
                  <a:pos x="118" y="251"/>
                </a:cxn>
                <a:cxn ang="0">
                  <a:pos x="103" y="382"/>
                </a:cxn>
                <a:cxn ang="0">
                  <a:pos x="11" y="466"/>
                </a:cxn>
                <a:cxn ang="0">
                  <a:pos x="0" y="0"/>
                </a:cxn>
                <a:cxn ang="0">
                  <a:pos x="0" y="0"/>
                </a:cxn>
              </a:cxnLst>
              <a:rect l="0" t="0" r="r" b="b"/>
              <a:pathLst>
                <a:path w="340" h="466">
                  <a:moveTo>
                    <a:pt x="0" y="0"/>
                  </a:moveTo>
                  <a:lnTo>
                    <a:pt x="2" y="0"/>
                  </a:lnTo>
                  <a:lnTo>
                    <a:pt x="6" y="0"/>
                  </a:lnTo>
                  <a:lnTo>
                    <a:pt x="13" y="2"/>
                  </a:lnTo>
                  <a:lnTo>
                    <a:pt x="25" y="4"/>
                  </a:lnTo>
                  <a:lnTo>
                    <a:pt x="30" y="4"/>
                  </a:lnTo>
                  <a:lnTo>
                    <a:pt x="38" y="6"/>
                  </a:lnTo>
                  <a:lnTo>
                    <a:pt x="45" y="8"/>
                  </a:lnTo>
                  <a:lnTo>
                    <a:pt x="55" y="8"/>
                  </a:lnTo>
                  <a:lnTo>
                    <a:pt x="63" y="9"/>
                  </a:lnTo>
                  <a:lnTo>
                    <a:pt x="74" y="11"/>
                  </a:lnTo>
                  <a:lnTo>
                    <a:pt x="84" y="13"/>
                  </a:lnTo>
                  <a:lnTo>
                    <a:pt x="97" y="17"/>
                  </a:lnTo>
                  <a:lnTo>
                    <a:pt x="108" y="19"/>
                  </a:lnTo>
                  <a:lnTo>
                    <a:pt x="120" y="21"/>
                  </a:lnTo>
                  <a:lnTo>
                    <a:pt x="131" y="23"/>
                  </a:lnTo>
                  <a:lnTo>
                    <a:pt x="146" y="27"/>
                  </a:lnTo>
                  <a:lnTo>
                    <a:pt x="152" y="27"/>
                  </a:lnTo>
                  <a:lnTo>
                    <a:pt x="160" y="28"/>
                  </a:lnTo>
                  <a:lnTo>
                    <a:pt x="165" y="28"/>
                  </a:lnTo>
                  <a:lnTo>
                    <a:pt x="173" y="30"/>
                  </a:lnTo>
                  <a:lnTo>
                    <a:pt x="180" y="32"/>
                  </a:lnTo>
                  <a:lnTo>
                    <a:pt x="188" y="32"/>
                  </a:lnTo>
                  <a:lnTo>
                    <a:pt x="196" y="34"/>
                  </a:lnTo>
                  <a:lnTo>
                    <a:pt x="203" y="38"/>
                  </a:lnTo>
                  <a:lnTo>
                    <a:pt x="211" y="38"/>
                  </a:lnTo>
                  <a:lnTo>
                    <a:pt x="219" y="40"/>
                  </a:lnTo>
                  <a:lnTo>
                    <a:pt x="226" y="40"/>
                  </a:lnTo>
                  <a:lnTo>
                    <a:pt x="236" y="44"/>
                  </a:lnTo>
                  <a:lnTo>
                    <a:pt x="243" y="44"/>
                  </a:lnTo>
                  <a:lnTo>
                    <a:pt x="251" y="48"/>
                  </a:lnTo>
                  <a:lnTo>
                    <a:pt x="260" y="48"/>
                  </a:lnTo>
                  <a:lnTo>
                    <a:pt x="270" y="51"/>
                  </a:lnTo>
                  <a:lnTo>
                    <a:pt x="276" y="51"/>
                  </a:lnTo>
                  <a:lnTo>
                    <a:pt x="285" y="55"/>
                  </a:lnTo>
                  <a:lnTo>
                    <a:pt x="295" y="55"/>
                  </a:lnTo>
                  <a:lnTo>
                    <a:pt x="302" y="59"/>
                  </a:lnTo>
                  <a:lnTo>
                    <a:pt x="312" y="59"/>
                  </a:lnTo>
                  <a:lnTo>
                    <a:pt x="321" y="63"/>
                  </a:lnTo>
                  <a:lnTo>
                    <a:pt x="331" y="65"/>
                  </a:lnTo>
                  <a:lnTo>
                    <a:pt x="340" y="68"/>
                  </a:lnTo>
                  <a:lnTo>
                    <a:pt x="118" y="251"/>
                  </a:lnTo>
                  <a:lnTo>
                    <a:pt x="103" y="382"/>
                  </a:lnTo>
                  <a:lnTo>
                    <a:pt x="11" y="466"/>
                  </a:lnTo>
                  <a:lnTo>
                    <a:pt x="0" y="0"/>
                  </a:lnTo>
                  <a:lnTo>
                    <a:pt x="0" y="0"/>
                  </a:lnTo>
                  <a:close/>
                </a:path>
              </a:pathLst>
            </a:custGeom>
            <a:solidFill>
              <a:srgbClr val="6661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7"/>
            <p:cNvSpPr>
              <a:spLocks/>
            </p:cNvSpPr>
            <p:nvPr/>
          </p:nvSpPr>
          <p:spPr bwMode="auto">
            <a:xfrm>
              <a:off x="2745" y="2167"/>
              <a:ext cx="352" cy="272"/>
            </a:xfrm>
            <a:custGeom>
              <a:avLst/>
              <a:gdLst/>
              <a:ahLst/>
              <a:cxnLst>
                <a:cxn ang="0">
                  <a:pos x="57" y="404"/>
                </a:cxn>
                <a:cxn ang="0">
                  <a:pos x="548" y="12"/>
                </a:cxn>
                <a:cxn ang="0">
                  <a:pos x="549" y="10"/>
                </a:cxn>
                <a:cxn ang="0">
                  <a:pos x="561" y="6"/>
                </a:cxn>
                <a:cxn ang="0">
                  <a:pos x="568" y="4"/>
                </a:cxn>
                <a:cxn ang="0">
                  <a:pos x="576" y="2"/>
                </a:cxn>
                <a:cxn ang="0">
                  <a:pos x="586" y="2"/>
                </a:cxn>
                <a:cxn ang="0">
                  <a:pos x="597" y="2"/>
                </a:cxn>
                <a:cxn ang="0">
                  <a:pos x="606" y="0"/>
                </a:cxn>
                <a:cxn ang="0">
                  <a:pos x="618" y="2"/>
                </a:cxn>
                <a:cxn ang="0">
                  <a:pos x="629" y="6"/>
                </a:cxn>
                <a:cxn ang="0">
                  <a:pos x="643" y="10"/>
                </a:cxn>
                <a:cxn ang="0">
                  <a:pos x="652" y="16"/>
                </a:cxn>
                <a:cxn ang="0">
                  <a:pos x="663" y="27"/>
                </a:cxn>
                <a:cxn ang="0">
                  <a:pos x="667" y="31"/>
                </a:cxn>
                <a:cxn ang="0">
                  <a:pos x="673" y="38"/>
                </a:cxn>
                <a:cxn ang="0">
                  <a:pos x="677" y="46"/>
                </a:cxn>
                <a:cxn ang="0">
                  <a:pos x="683" y="54"/>
                </a:cxn>
                <a:cxn ang="0">
                  <a:pos x="686" y="59"/>
                </a:cxn>
                <a:cxn ang="0">
                  <a:pos x="688" y="67"/>
                </a:cxn>
                <a:cxn ang="0">
                  <a:pos x="692" y="75"/>
                </a:cxn>
                <a:cxn ang="0">
                  <a:pos x="696" y="82"/>
                </a:cxn>
                <a:cxn ang="0">
                  <a:pos x="698" y="92"/>
                </a:cxn>
                <a:cxn ang="0">
                  <a:pos x="702" y="105"/>
                </a:cxn>
                <a:cxn ang="0">
                  <a:pos x="703" y="114"/>
                </a:cxn>
                <a:cxn ang="0">
                  <a:pos x="703" y="122"/>
                </a:cxn>
                <a:cxn ang="0">
                  <a:pos x="703" y="130"/>
                </a:cxn>
                <a:cxn ang="0">
                  <a:pos x="703" y="137"/>
                </a:cxn>
                <a:cxn ang="0">
                  <a:pos x="698" y="147"/>
                </a:cxn>
                <a:cxn ang="0">
                  <a:pos x="694" y="153"/>
                </a:cxn>
                <a:cxn ang="0">
                  <a:pos x="688" y="156"/>
                </a:cxn>
                <a:cxn ang="0">
                  <a:pos x="688" y="158"/>
                </a:cxn>
                <a:cxn ang="0">
                  <a:pos x="171" y="544"/>
                </a:cxn>
                <a:cxn ang="0">
                  <a:pos x="0" y="544"/>
                </a:cxn>
                <a:cxn ang="0">
                  <a:pos x="57" y="404"/>
                </a:cxn>
                <a:cxn ang="0">
                  <a:pos x="57" y="404"/>
                </a:cxn>
              </a:cxnLst>
              <a:rect l="0" t="0" r="r" b="b"/>
              <a:pathLst>
                <a:path w="703" h="544">
                  <a:moveTo>
                    <a:pt x="57" y="404"/>
                  </a:moveTo>
                  <a:lnTo>
                    <a:pt x="548" y="12"/>
                  </a:lnTo>
                  <a:lnTo>
                    <a:pt x="549" y="10"/>
                  </a:lnTo>
                  <a:lnTo>
                    <a:pt x="561" y="6"/>
                  </a:lnTo>
                  <a:lnTo>
                    <a:pt x="568" y="4"/>
                  </a:lnTo>
                  <a:lnTo>
                    <a:pt x="576" y="2"/>
                  </a:lnTo>
                  <a:lnTo>
                    <a:pt x="586" y="2"/>
                  </a:lnTo>
                  <a:lnTo>
                    <a:pt x="597" y="2"/>
                  </a:lnTo>
                  <a:lnTo>
                    <a:pt x="606" y="0"/>
                  </a:lnTo>
                  <a:lnTo>
                    <a:pt x="618" y="2"/>
                  </a:lnTo>
                  <a:lnTo>
                    <a:pt x="629" y="6"/>
                  </a:lnTo>
                  <a:lnTo>
                    <a:pt x="643" y="10"/>
                  </a:lnTo>
                  <a:lnTo>
                    <a:pt x="652" y="16"/>
                  </a:lnTo>
                  <a:lnTo>
                    <a:pt x="663" y="27"/>
                  </a:lnTo>
                  <a:lnTo>
                    <a:pt x="667" y="31"/>
                  </a:lnTo>
                  <a:lnTo>
                    <a:pt x="673" y="38"/>
                  </a:lnTo>
                  <a:lnTo>
                    <a:pt x="677" y="46"/>
                  </a:lnTo>
                  <a:lnTo>
                    <a:pt x="683" y="54"/>
                  </a:lnTo>
                  <a:lnTo>
                    <a:pt x="686" y="59"/>
                  </a:lnTo>
                  <a:lnTo>
                    <a:pt x="688" y="67"/>
                  </a:lnTo>
                  <a:lnTo>
                    <a:pt x="692" y="75"/>
                  </a:lnTo>
                  <a:lnTo>
                    <a:pt x="696" y="82"/>
                  </a:lnTo>
                  <a:lnTo>
                    <a:pt x="698" y="92"/>
                  </a:lnTo>
                  <a:lnTo>
                    <a:pt x="702" y="105"/>
                  </a:lnTo>
                  <a:lnTo>
                    <a:pt x="703" y="114"/>
                  </a:lnTo>
                  <a:lnTo>
                    <a:pt x="703" y="122"/>
                  </a:lnTo>
                  <a:lnTo>
                    <a:pt x="703" y="130"/>
                  </a:lnTo>
                  <a:lnTo>
                    <a:pt x="703" y="137"/>
                  </a:lnTo>
                  <a:lnTo>
                    <a:pt x="698" y="147"/>
                  </a:lnTo>
                  <a:lnTo>
                    <a:pt x="694" y="153"/>
                  </a:lnTo>
                  <a:lnTo>
                    <a:pt x="688" y="156"/>
                  </a:lnTo>
                  <a:lnTo>
                    <a:pt x="688" y="158"/>
                  </a:lnTo>
                  <a:lnTo>
                    <a:pt x="171" y="544"/>
                  </a:lnTo>
                  <a:lnTo>
                    <a:pt x="0" y="544"/>
                  </a:lnTo>
                  <a:lnTo>
                    <a:pt x="57" y="404"/>
                  </a:lnTo>
                  <a:lnTo>
                    <a:pt x="57" y="404"/>
                  </a:lnTo>
                  <a:close/>
                </a:path>
              </a:pathLst>
            </a:custGeom>
            <a:solidFill>
              <a:srgbClr val="6661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8"/>
            <p:cNvSpPr>
              <a:spLocks/>
            </p:cNvSpPr>
            <p:nvPr/>
          </p:nvSpPr>
          <p:spPr bwMode="auto">
            <a:xfrm>
              <a:off x="2220" y="2451"/>
              <a:ext cx="232" cy="89"/>
            </a:xfrm>
            <a:custGeom>
              <a:avLst/>
              <a:gdLst/>
              <a:ahLst/>
              <a:cxnLst>
                <a:cxn ang="0">
                  <a:pos x="464" y="118"/>
                </a:cxn>
                <a:cxn ang="0">
                  <a:pos x="289" y="177"/>
                </a:cxn>
                <a:cxn ang="0">
                  <a:pos x="0" y="97"/>
                </a:cxn>
                <a:cxn ang="0">
                  <a:pos x="116" y="0"/>
                </a:cxn>
                <a:cxn ang="0">
                  <a:pos x="464" y="118"/>
                </a:cxn>
                <a:cxn ang="0">
                  <a:pos x="464" y="118"/>
                </a:cxn>
              </a:cxnLst>
              <a:rect l="0" t="0" r="r" b="b"/>
              <a:pathLst>
                <a:path w="464" h="177">
                  <a:moveTo>
                    <a:pt x="464" y="118"/>
                  </a:moveTo>
                  <a:lnTo>
                    <a:pt x="289" y="177"/>
                  </a:lnTo>
                  <a:lnTo>
                    <a:pt x="0" y="97"/>
                  </a:lnTo>
                  <a:lnTo>
                    <a:pt x="116" y="0"/>
                  </a:lnTo>
                  <a:lnTo>
                    <a:pt x="464" y="118"/>
                  </a:lnTo>
                  <a:lnTo>
                    <a:pt x="464" y="118"/>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 name="Group 64"/>
          <p:cNvGrpSpPr/>
          <p:nvPr/>
        </p:nvGrpSpPr>
        <p:grpSpPr>
          <a:xfrm>
            <a:off x="4051978" y="4110736"/>
            <a:ext cx="2149887" cy="897524"/>
            <a:chOff x="4051978" y="4110736"/>
            <a:chExt cx="2149887" cy="897524"/>
          </a:xfrm>
        </p:grpSpPr>
        <p:sp>
          <p:nvSpPr>
            <p:cNvPr id="6" name="Freeform 5"/>
            <p:cNvSpPr/>
            <p:nvPr/>
          </p:nvSpPr>
          <p:spPr bwMode="auto">
            <a:xfrm rot="3271448">
              <a:off x="4851206" y="3657600"/>
              <a:ext cx="551432" cy="2149887"/>
            </a:xfrm>
            <a:custGeom>
              <a:avLst/>
              <a:gdLst>
                <a:gd name="connsiteX0" fmla="*/ 0 w 551432"/>
                <a:gd name="connsiteY0" fmla="*/ 1081924 h 1081924"/>
                <a:gd name="connsiteX1" fmla="*/ 275716 w 551432"/>
                <a:gd name="connsiteY1" fmla="*/ 0 h 1081924"/>
                <a:gd name="connsiteX2" fmla="*/ 551432 w 551432"/>
                <a:gd name="connsiteY2" fmla="*/ 1081924 h 1081924"/>
                <a:gd name="connsiteX3" fmla="*/ 0 w 551432"/>
                <a:gd name="connsiteY3" fmla="*/ 1081924 h 1081924"/>
                <a:gd name="connsiteX0" fmla="*/ 0 w 551432"/>
                <a:gd name="connsiteY0" fmla="*/ 1081924 h 1081924"/>
                <a:gd name="connsiteX1" fmla="*/ 275716 w 551432"/>
                <a:gd name="connsiteY1" fmla="*/ 0 h 1081924"/>
                <a:gd name="connsiteX2" fmla="*/ 551432 w 551432"/>
                <a:gd name="connsiteY2" fmla="*/ 1081924 h 1081924"/>
                <a:gd name="connsiteX3" fmla="*/ 425789 w 551432"/>
                <a:gd name="connsiteY3" fmla="*/ 1081924 h 1081924"/>
                <a:gd name="connsiteX4" fmla="*/ 0 w 551432"/>
                <a:gd name="connsiteY4" fmla="*/ 1081924 h 1081924"/>
                <a:gd name="connsiteX0" fmla="*/ 0 w 551432"/>
                <a:gd name="connsiteY0" fmla="*/ 1081924 h 1081924"/>
                <a:gd name="connsiteX1" fmla="*/ 275716 w 551432"/>
                <a:gd name="connsiteY1" fmla="*/ 0 h 1081924"/>
                <a:gd name="connsiteX2" fmla="*/ 551432 w 551432"/>
                <a:gd name="connsiteY2" fmla="*/ 1081924 h 1081924"/>
                <a:gd name="connsiteX3" fmla="*/ 425789 w 551432"/>
                <a:gd name="connsiteY3" fmla="*/ 1081924 h 1081924"/>
                <a:gd name="connsiteX4" fmla="*/ 125643 w 551432"/>
                <a:gd name="connsiteY4" fmla="*/ 1081924 h 1081924"/>
                <a:gd name="connsiteX5" fmla="*/ 0 w 551432"/>
                <a:gd name="connsiteY5" fmla="*/ 1081924 h 1081924"/>
                <a:gd name="connsiteX0" fmla="*/ 0 w 551432"/>
                <a:gd name="connsiteY0" fmla="*/ 1081924 h 2149887"/>
                <a:gd name="connsiteX1" fmla="*/ 275716 w 551432"/>
                <a:gd name="connsiteY1" fmla="*/ 0 h 2149887"/>
                <a:gd name="connsiteX2" fmla="*/ 551432 w 551432"/>
                <a:gd name="connsiteY2" fmla="*/ 1081924 h 2149887"/>
                <a:gd name="connsiteX3" fmla="*/ 425789 w 551432"/>
                <a:gd name="connsiteY3" fmla="*/ 1081924 h 2149887"/>
                <a:gd name="connsiteX4" fmla="*/ 0 w 551432"/>
                <a:gd name="connsiteY4" fmla="*/ 2149887 h 2149887"/>
                <a:gd name="connsiteX5" fmla="*/ 0 w 551432"/>
                <a:gd name="connsiteY5" fmla="*/ 1081924 h 2149887"/>
                <a:gd name="connsiteX0" fmla="*/ 0 w 551432"/>
                <a:gd name="connsiteY0" fmla="*/ 1081924 h 2149887"/>
                <a:gd name="connsiteX1" fmla="*/ 275716 w 551432"/>
                <a:gd name="connsiteY1" fmla="*/ 0 h 2149887"/>
                <a:gd name="connsiteX2" fmla="*/ 551432 w 551432"/>
                <a:gd name="connsiteY2" fmla="*/ 1081924 h 2149887"/>
                <a:gd name="connsiteX3" fmla="*/ 551432 w 551432"/>
                <a:gd name="connsiteY3" fmla="*/ 2149887 h 2149887"/>
                <a:gd name="connsiteX4" fmla="*/ 0 w 551432"/>
                <a:gd name="connsiteY4" fmla="*/ 2149887 h 2149887"/>
                <a:gd name="connsiteX5" fmla="*/ 0 w 551432"/>
                <a:gd name="connsiteY5" fmla="*/ 1081924 h 214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432" h="2149887">
                  <a:moveTo>
                    <a:pt x="0" y="1081924"/>
                  </a:moveTo>
                  <a:lnTo>
                    <a:pt x="275716" y="0"/>
                  </a:lnTo>
                  <a:lnTo>
                    <a:pt x="551432" y="1081924"/>
                  </a:lnTo>
                  <a:lnTo>
                    <a:pt x="551432" y="2149887"/>
                  </a:lnTo>
                  <a:lnTo>
                    <a:pt x="0" y="2149887"/>
                  </a:lnTo>
                  <a:lnTo>
                    <a:pt x="0" y="1081924"/>
                  </a:lnTo>
                  <a:close/>
                </a:path>
              </a:pathLst>
            </a:custGeom>
            <a:solidFill>
              <a:schemeClr val="accent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cxnSp>
          <p:nvCxnSpPr>
            <p:cNvPr id="37" name="Straight Connector 36"/>
            <p:cNvCxnSpPr/>
            <p:nvPr/>
          </p:nvCxnSpPr>
          <p:spPr>
            <a:xfrm flipV="1">
              <a:off x="5361050" y="4110736"/>
              <a:ext cx="643007" cy="225594"/>
            </a:xfrm>
            <a:prstGeom prst="line">
              <a:avLst/>
            </a:prstGeom>
            <a:ln w="571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97951" y="4110736"/>
              <a:ext cx="406106" cy="497400"/>
            </a:xfrm>
            <a:prstGeom prst="line">
              <a:avLst/>
            </a:prstGeom>
            <a:ln w="571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Group 27"/>
            <p:cNvGrpSpPr/>
            <p:nvPr/>
          </p:nvGrpSpPr>
          <p:grpSpPr>
            <a:xfrm>
              <a:off x="4901786" y="4594279"/>
              <a:ext cx="329190" cy="329190"/>
              <a:chOff x="1187542" y="4506439"/>
              <a:chExt cx="383060" cy="383060"/>
            </a:xfrm>
          </p:grpSpPr>
          <p:sp>
            <p:nvSpPr>
              <p:cNvPr id="46" name="Oval 45"/>
              <p:cNvSpPr/>
              <p:nvPr/>
            </p:nvSpPr>
            <p:spPr bwMode="auto">
              <a:xfrm>
                <a:off x="1187542" y="4506439"/>
                <a:ext cx="383060" cy="383060"/>
              </a:xfrm>
              <a:prstGeom prst="ellipse">
                <a:avLst/>
              </a:prstGeom>
              <a:solidFill>
                <a:schemeClr val="accent1"/>
              </a:solid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smtClean="0">
                  <a:ln>
                    <a:noFill/>
                  </a:ln>
                  <a:solidFill>
                    <a:schemeClr val="tx1"/>
                  </a:solidFill>
                  <a:effectLst/>
                  <a:latin typeface="Arial" pitchFamily="34" charset="0"/>
                  <a:cs typeface="Arial" pitchFamily="34" charset="0"/>
                </a:endParaRPr>
              </a:p>
            </p:txBody>
          </p:sp>
          <p:grpSp>
            <p:nvGrpSpPr>
              <p:cNvPr id="47" name="Group 26"/>
              <p:cNvGrpSpPr/>
              <p:nvPr/>
            </p:nvGrpSpPr>
            <p:grpSpPr>
              <a:xfrm>
                <a:off x="1271458" y="4650331"/>
                <a:ext cx="227319" cy="109236"/>
                <a:chOff x="4833503" y="4702587"/>
                <a:chExt cx="1050766" cy="504934"/>
              </a:xfrm>
            </p:grpSpPr>
            <p:sp>
              <p:nvSpPr>
                <p:cNvPr id="48" name="Arc 47"/>
                <p:cNvSpPr/>
                <p:nvPr/>
              </p:nvSpPr>
              <p:spPr>
                <a:xfrm>
                  <a:off x="4879127" y="4704949"/>
                  <a:ext cx="502571" cy="502571"/>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sp>
              <p:nvSpPr>
                <p:cNvPr id="49" name="Arc 48"/>
                <p:cNvSpPr/>
                <p:nvPr/>
              </p:nvSpPr>
              <p:spPr>
                <a:xfrm rot="16200000">
                  <a:off x="4833503" y="4702587"/>
                  <a:ext cx="502571" cy="502571"/>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sp>
              <p:nvSpPr>
                <p:cNvPr id="50" name="Arc 49"/>
                <p:cNvSpPr/>
                <p:nvPr/>
              </p:nvSpPr>
              <p:spPr>
                <a:xfrm rot="10800000">
                  <a:off x="5381698" y="4704949"/>
                  <a:ext cx="502571" cy="502571"/>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sp>
              <p:nvSpPr>
                <p:cNvPr id="51" name="Arc 50"/>
                <p:cNvSpPr/>
                <p:nvPr/>
              </p:nvSpPr>
              <p:spPr>
                <a:xfrm rot="5400000">
                  <a:off x="5336083" y="4704950"/>
                  <a:ext cx="502571" cy="502572"/>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grpSp>
        </p:grpSp>
        <p:cxnSp>
          <p:nvCxnSpPr>
            <p:cNvPr id="53" name="Straight Connector 52"/>
            <p:cNvCxnSpPr>
              <a:stCxn id="46" idx="7"/>
            </p:cNvCxnSpPr>
            <p:nvPr/>
          </p:nvCxnSpPr>
          <p:spPr>
            <a:xfrm flipV="1">
              <a:off x="5182767" y="4110736"/>
              <a:ext cx="821290" cy="531752"/>
            </a:xfrm>
            <a:prstGeom prst="line">
              <a:avLst/>
            </a:prstGeom>
            <a:ln w="190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Arc 55"/>
          <p:cNvSpPr/>
          <p:nvPr/>
        </p:nvSpPr>
        <p:spPr>
          <a:xfrm rot="1004852">
            <a:off x="5560297" y="3404708"/>
            <a:ext cx="748907" cy="748907"/>
          </a:xfrm>
          <a:prstGeom prst="arc">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p:cNvSpPr/>
          <p:nvPr/>
        </p:nvSpPr>
        <p:spPr>
          <a:xfrm rot="1004852">
            <a:off x="5354233" y="3003954"/>
            <a:ext cx="1326246" cy="1326246"/>
          </a:xfrm>
          <a:prstGeom prst="arc">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04852">
            <a:off x="5156129" y="2638478"/>
            <a:ext cx="1975824" cy="1975824"/>
          </a:xfrm>
          <a:prstGeom prst="arc">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033295">
            <a:off x="6860831" y="2546067"/>
            <a:ext cx="748907" cy="748907"/>
          </a:xfrm>
          <a:prstGeom prst="arc">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033295">
            <a:off x="6402410" y="2517448"/>
            <a:ext cx="1326246" cy="1326246"/>
          </a:xfrm>
          <a:prstGeom prst="arc">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rot="10033295">
            <a:off x="5855620" y="2424415"/>
            <a:ext cx="1975824" cy="1975824"/>
          </a:xfrm>
          <a:prstGeom prst="arc">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578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Microwave Ovens</a:t>
            </a:r>
            <a:endParaRPr lang="en-US" dirty="0"/>
          </a:p>
        </p:txBody>
      </p:sp>
      <p:sp>
        <p:nvSpPr>
          <p:cNvPr id="3" name="Content Placeholder 2"/>
          <p:cNvSpPr>
            <a:spLocks noGrp="1"/>
          </p:cNvSpPr>
          <p:nvPr>
            <p:ph type="body" sz="quarter" idx="10"/>
          </p:nvPr>
        </p:nvSpPr>
        <p:spPr>
          <a:prstGeom prst="rect">
            <a:avLst/>
          </a:prstGeom>
        </p:spPr>
        <p:txBody>
          <a:bodyPr/>
          <a:lstStyle/>
          <a:p>
            <a:r>
              <a:rPr lang="en-US" sz="1800" b="0" dirty="0" smtClean="0"/>
              <a:t> Invented by Percy L. Spencer, vice president of Raytheon, in 1945 </a:t>
            </a:r>
            <a:endParaRPr lang="en-US" sz="1800" b="0" dirty="0"/>
          </a:p>
        </p:txBody>
      </p:sp>
      <p:pic>
        <p:nvPicPr>
          <p:cNvPr id="4" name="Picture 4" descr="Actual original patent for the microwave oven by Dr. Percy L. Spencer"/>
          <p:cNvPicPr>
            <a:picLocks noChangeAspect="1" noChangeArrowheads="1"/>
          </p:cNvPicPr>
          <p:nvPr/>
        </p:nvPicPr>
        <p:blipFill>
          <a:blip r:embed="rId2" cstate="print"/>
          <a:srcRect/>
          <a:stretch>
            <a:fillRect/>
          </a:stretch>
        </p:blipFill>
        <p:spPr bwMode="auto">
          <a:xfrm>
            <a:off x="1757048" y="1754662"/>
            <a:ext cx="5241785" cy="4430966"/>
          </a:xfrm>
          <a:prstGeom prst="rect">
            <a:avLst/>
          </a:prstGeom>
          <a:noFill/>
        </p:spPr>
      </p:pic>
    </p:spTree>
    <p:extLst>
      <p:ext uri="{BB962C8B-B14F-4D97-AF65-F5344CB8AC3E}">
        <p14:creationId xmlns:p14="http://schemas.microsoft.com/office/powerpoint/2010/main" val="12383332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Microwave Ovens</a:t>
            </a:r>
            <a:endParaRPr lang="en-US" dirty="0"/>
          </a:p>
        </p:txBody>
      </p:sp>
      <p:sp>
        <p:nvSpPr>
          <p:cNvPr id="3" name="Text Placeholder 2"/>
          <p:cNvSpPr>
            <a:spLocks noGrp="1"/>
          </p:cNvSpPr>
          <p:nvPr>
            <p:ph type="body" sz="quarter" idx="10"/>
          </p:nvPr>
        </p:nvSpPr>
        <p:spPr>
          <a:xfrm>
            <a:off x="304800" y="933262"/>
            <a:ext cx="5528841" cy="4335463"/>
          </a:xfrm>
        </p:spPr>
        <p:txBody>
          <a:bodyPr/>
          <a:lstStyle/>
          <a:p>
            <a:r>
              <a:rPr lang="en-US" dirty="0" smtClean="0"/>
              <a:t>The first microwave ovens were called “</a:t>
            </a:r>
            <a:r>
              <a:rPr lang="en-US" b="1" i="1" dirty="0" err="1" smtClean="0"/>
              <a:t>Radarange</a:t>
            </a:r>
            <a:r>
              <a:rPr lang="en-US" dirty="0" smtClean="0"/>
              <a:t>”…</a:t>
            </a:r>
          </a:p>
          <a:p>
            <a:r>
              <a:rPr lang="en-US" dirty="0" smtClean="0"/>
              <a:t>Weighted 750 </a:t>
            </a:r>
            <a:r>
              <a:rPr lang="en-US" dirty="0" err="1" smtClean="0"/>
              <a:t>lbs</a:t>
            </a:r>
            <a:endParaRPr lang="en-US" dirty="0" smtClean="0"/>
          </a:p>
          <a:p>
            <a:r>
              <a:rPr lang="en-US" dirty="0" smtClean="0"/>
              <a:t>Not a commercial success until the 60s, when they became much smaller with the invention of a new generation of magnetron sources</a:t>
            </a:r>
            <a:endParaRPr lang="en-US" dirty="0"/>
          </a:p>
        </p:txBody>
      </p:sp>
      <p:pic>
        <p:nvPicPr>
          <p:cNvPr id="4" name="Picture 2" descr="http://www.marketingvp.com/images/radarange.jpg"/>
          <p:cNvPicPr>
            <a:picLocks noChangeAspect="1" noChangeArrowheads="1"/>
          </p:cNvPicPr>
          <p:nvPr/>
        </p:nvPicPr>
        <p:blipFill>
          <a:blip r:embed="rId2" cstate="print"/>
          <a:srcRect/>
          <a:stretch>
            <a:fillRect/>
          </a:stretch>
        </p:blipFill>
        <p:spPr bwMode="auto">
          <a:xfrm>
            <a:off x="5926238" y="1023322"/>
            <a:ext cx="2675479" cy="5434568"/>
          </a:xfrm>
          <a:prstGeom prst="rect">
            <a:avLst/>
          </a:prstGeom>
          <a:noFill/>
        </p:spPr>
      </p:pic>
      <p:pic>
        <p:nvPicPr>
          <p:cNvPr id="7" name="Picture 2" descr="Microwave oven"/>
          <p:cNvPicPr>
            <a:picLocks noChangeAspect="1" noChangeArrowheads="1"/>
          </p:cNvPicPr>
          <p:nvPr/>
        </p:nvPicPr>
        <p:blipFill>
          <a:blip r:embed="rId3" cstate="print"/>
          <a:srcRect/>
          <a:stretch>
            <a:fillRect/>
          </a:stretch>
        </p:blipFill>
        <p:spPr bwMode="auto">
          <a:xfrm>
            <a:off x="1464199" y="3844778"/>
            <a:ext cx="2969198" cy="2197207"/>
          </a:xfrm>
          <a:prstGeom prst="rect">
            <a:avLst/>
          </a:prstGeom>
          <a:noFill/>
        </p:spPr>
      </p:pic>
      <p:sp>
        <p:nvSpPr>
          <p:cNvPr id="6" name="Rectangle 5"/>
          <p:cNvSpPr/>
          <p:nvPr/>
        </p:nvSpPr>
        <p:spPr>
          <a:xfrm>
            <a:off x="1566441" y="6457890"/>
            <a:ext cx="4572000" cy="400110"/>
          </a:xfrm>
          <a:prstGeom prst="rect">
            <a:avLst/>
          </a:prstGeom>
        </p:spPr>
        <p:txBody>
          <a:bodyPr>
            <a:spAutoFit/>
          </a:bodyPr>
          <a:lstStyle/>
          <a:p>
            <a:r>
              <a:rPr lang="en-US" sz="1000" dirty="0" smtClean="0">
                <a:solidFill>
                  <a:schemeClr val="bg1"/>
                </a:solidFill>
              </a:rPr>
              <a:t>http://www.marketingvp.com/guests/globe/oven.htm</a:t>
            </a:r>
          </a:p>
          <a:p>
            <a:r>
              <a:rPr lang="en-US" sz="1000" dirty="0" smtClean="0">
                <a:solidFill>
                  <a:schemeClr val="bg1"/>
                </a:solidFill>
              </a:rPr>
              <a:t>http://www.smecc.org/microwave_oven.htm</a:t>
            </a:r>
            <a:endParaRPr lang="en-US" sz="1000" dirty="0">
              <a:solidFill>
                <a:schemeClr val="bg1"/>
              </a:solidFill>
            </a:endParaRPr>
          </a:p>
        </p:txBody>
      </p:sp>
    </p:spTree>
    <p:extLst>
      <p:ext uri="{BB962C8B-B14F-4D97-AF65-F5344CB8AC3E}">
        <p14:creationId xmlns:p14="http://schemas.microsoft.com/office/powerpoint/2010/main" val="11982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Transistor</a:t>
            </a:r>
            <a:endParaRPr lang="en-US" dirty="0"/>
          </a:p>
        </p:txBody>
      </p:sp>
      <p:sp>
        <p:nvSpPr>
          <p:cNvPr id="3" name="Text Placeholder 2"/>
          <p:cNvSpPr>
            <a:spLocks noGrp="1"/>
          </p:cNvSpPr>
          <p:nvPr>
            <p:ph type="body" sz="quarter" idx="10"/>
          </p:nvPr>
        </p:nvSpPr>
        <p:spPr>
          <a:xfrm>
            <a:off x="304801" y="933262"/>
            <a:ext cx="4920343" cy="4335463"/>
          </a:xfrm>
        </p:spPr>
        <p:txBody>
          <a:bodyPr/>
          <a:lstStyle/>
          <a:p>
            <a:r>
              <a:rPr lang="en-US" dirty="0"/>
              <a:t>In 1947, William Shockley (seated), John Bardeen (center), and Walter Brattain (right</a:t>
            </a:r>
            <a:r>
              <a:rPr lang="en-US" dirty="0" smtClean="0"/>
              <a:t>) invented the transistor</a:t>
            </a:r>
          </a:p>
          <a:p>
            <a:r>
              <a:rPr lang="en-US" dirty="0" smtClean="0"/>
              <a:t>This probably advanced the pace of human civilization by a few orders of magnitude</a:t>
            </a:r>
            <a:endParaRPr lang="en-US" dirty="0"/>
          </a:p>
          <a:p>
            <a:r>
              <a:rPr lang="en-US" dirty="0" smtClean="0"/>
              <a:t>They went on to win the </a:t>
            </a:r>
            <a:r>
              <a:rPr lang="en-US" dirty="0"/>
              <a:t>Nobel </a:t>
            </a:r>
            <a:r>
              <a:rPr lang="en-US" dirty="0" smtClean="0"/>
              <a:t>Prize in </a:t>
            </a:r>
            <a:r>
              <a:rPr lang="en-US" dirty="0"/>
              <a:t>1956</a:t>
            </a:r>
          </a:p>
        </p:txBody>
      </p:sp>
      <p:pic>
        <p:nvPicPr>
          <p:cNvPr id="47110" name="Picture 6" descr="Bell Labs Scientists"/>
          <p:cNvPicPr>
            <a:picLocks noChangeAspect="1" noChangeArrowheads="1"/>
          </p:cNvPicPr>
          <p:nvPr/>
        </p:nvPicPr>
        <p:blipFill>
          <a:blip r:embed="rId2" cstate="print"/>
          <a:srcRect/>
          <a:stretch>
            <a:fillRect/>
          </a:stretch>
        </p:blipFill>
        <p:spPr bwMode="auto">
          <a:xfrm>
            <a:off x="5507657" y="1029345"/>
            <a:ext cx="3030638" cy="1767872"/>
          </a:xfrm>
          <a:prstGeom prst="rect">
            <a:avLst/>
          </a:prstGeom>
          <a:noFill/>
        </p:spPr>
      </p:pic>
      <p:grpSp>
        <p:nvGrpSpPr>
          <p:cNvPr id="4" name="Group 3"/>
          <p:cNvGrpSpPr/>
          <p:nvPr/>
        </p:nvGrpSpPr>
        <p:grpSpPr>
          <a:xfrm>
            <a:off x="620346" y="3822167"/>
            <a:ext cx="2497182" cy="1865915"/>
            <a:chOff x="1004171" y="4027990"/>
            <a:chExt cx="3127991" cy="2337261"/>
          </a:xfrm>
        </p:grpSpPr>
        <p:pic>
          <p:nvPicPr>
            <p:cNvPr id="47108" name="Picture 4" descr="http://asset2.cbsistatic.com/cnwk.1d/i/ne/p/2007/Transistor01_550x447.jpg"/>
            <p:cNvPicPr>
              <a:picLocks noChangeAspect="1" noChangeArrowheads="1"/>
            </p:cNvPicPr>
            <p:nvPr/>
          </p:nvPicPr>
          <p:blipFill rotWithShape="1">
            <a:blip r:embed="rId3" cstate="print"/>
            <a:srcRect b="15738"/>
            <a:stretch/>
          </p:blipFill>
          <p:spPr bwMode="auto">
            <a:xfrm>
              <a:off x="1004172" y="4027990"/>
              <a:ext cx="2963552" cy="2029484"/>
            </a:xfrm>
            <a:prstGeom prst="rect">
              <a:avLst/>
            </a:prstGeom>
            <a:noFill/>
          </p:spPr>
        </p:pic>
        <p:sp>
          <p:nvSpPr>
            <p:cNvPr id="8" name="Rectangle 7"/>
            <p:cNvSpPr/>
            <p:nvPr/>
          </p:nvSpPr>
          <p:spPr>
            <a:xfrm>
              <a:off x="1004171" y="6057474"/>
              <a:ext cx="3127991" cy="307777"/>
            </a:xfrm>
            <a:prstGeom prst="rect">
              <a:avLst/>
            </a:prstGeom>
          </p:spPr>
          <p:txBody>
            <a:bodyPr wrap="square">
              <a:spAutoFit/>
            </a:bodyPr>
            <a:lstStyle/>
            <a:p>
              <a:r>
                <a:rPr lang="en-US" sz="1400" i="1" dirty="0" smtClean="0">
                  <a:solidFill>
                    <a:srgbClr val="666066"/>
                  </a:solidFill>
                  <a:latin typeface="Arial" panose="020B0604020202020204" pitchFamily="34" charset="0"/>
                </a:rPr>
                <a:t>The first transistor as it was patented</a:t>
              </a:r>
              <a:endParaRPr lang="en-US" sz="1400" dirty="0"/>
            </a:p>
          </p:txBody>
        </p:sp>
      </p:grpSp>
      <p:pic>
        <p:nvPicPr>
          <p:cNvPr id="4100" name="Picture 4" descr="http://upload.wikimedia.org/wikipedia/commons/e/e1/Transbauforme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7528" y="3995124"/>
            <a:ext cx="2554944" cy="140814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cdn-static.zdnet.com/i/story/61/19/005703/ivy-bridge-01.png"/>
          <p:cNvPicPr>
            <a:picLocks noChangeAspect="1" noChangeArrowheads="1"/>
          </p:cNvPicPr>
          <p:nvPr/>
        </p:nvPicPr>
        <p:blipFill rotWithShape="1">
          <a:blip r:embed="rId5">
            <a:extLst>
              <a:ext uri="{28A0092B-C50C-407E-A947-70E740481C1C}">
                <a14:useLocalDpi xmlns:a14="http://schemas.microsoft.com/office/drawing/2010/main" val="0"/>
              </a:ext>
            </a:extLst>
          </a:blip>
          <a:srcRect t="12728"/>
          <a:stretch/>
        </p:blipFill>
        <p:spPr bwMode="auto">
          <a:xfrm>
            <a:off x="5898162" y="4051737"/>
            <a:ext cx="2860896" cy="14703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23825" y="6526585"/>
            <a:ext cx="6151505" cy="338554"/>
          </a:xfrm>
          <a:prstGeom prst="rect">
            <a:avLst/>
          </a:prstGeom>
        </p:spPr>
        <p:txBody>
          <a:bodyPr wrap="square">
            <a:spAutoFit/>
          </a:bodyPr>
          <a:lstStyle/>
          <a:p>
            <a:r>
              <a:rPr lang="en-US" sz="800" dirty="0">
                <a:solidFill>
                  <a:srgbClr val="000000"/>
                </a:solidFill>
                <a:latin typeface="Arial" panose="020B0604020202020204" pitchFamily="34" charset="0"/>
                <a:cs typeface="Arial" panose="020B0604020202020204" pitchFamily="34" charset="0"/>
                <a:hlinkClick r:id="rId6"/>
              </a:rPr>
              <a:t>http://</a:t>
            </a:r>
            <a:r>
              <a:rPr lang="en-US" sz="800" dirty="0" smtClean="0">
                <a:solidFill>
                  <a:srgbClr val="000000"/>
                </a:solidFill>
                <a:latin typeface="Arial" panose="020B0604020202020204" pitchFamily="34" charset="0"/>
                <a:cs typeface="Arial" panose="020B0604020202020204" pitchFamily="34" charset="0"/>
                <a:hlinkClick r:id="rId6"/>
              </a:rPr>
              <a:t>www.zdnet.com/blog/computers/why-intels-22nm-technology-really-matters/5703</a:t>
            </a:r>
            <a:endParaRPr lang="en-US" sz="800" dirty="0" smtClean="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hlinkClick r:id="rId7"/>
              </a:rPr>
              <a:t>http://</a:t>
            </a:r>
            <a:r>
              <a:rPr lang="en-US" sz="800" dirty="0" smtClean="0">
                <a:solidFill>
                  <a:srgbClr val="000000"/>
                </a:solidFill>
                <a:latin typeface="Arial" panose="020B0604020202020204" pitchFamily="34" charset="0"/>
                <a:cs typeface="Arial" panose="020B0604020202020204" pitchFamily="34" charset="0"/>
                <a:hlinkClick r:id="rId7"/>
              </a:rPr>
              <a:t>en.wikipedia.org/wiki/Transistor</a:t>
            </a:r>
            <a:r>
              <a:rPr lang="en-US" sz="800" dirty="0" smtClean="0">
                <a:solidFill>
                  <a:srgbClr val="000000"/>
                </a:solidFill>
                <a:latin typeface="Arial" panose="020B0604020202020204" pitchFamily="34" charset="0"/>
                <a:cs typeface="Arial" panose="020B0604020202020204" pitchFamily="34" charset="0"/>
              </a:rPr>
              <a:t> </a:t>
            </a:r>
            <a:endParaRPr lang="en-US" sz="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4048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Transistor</a:t>
            </a:r>
            <a:endParaRPr lang="en-US" dirty="0"/>
          </a:p>
        </p:txBody>
      </p:sp>
      <p:sp>
        <p:nvSpPr>
          <p:cNvPr id="3" name="Text Placeholder 2"/>
          <p:cNvSpPr>
            <a:spLocks noGrp="1"/>
          </p:cNvSpPr>
          <p:nvPr>
            <p:ph type="body" sz="quarter" idx="10"/>
          </p:nvPr>
        </p:nvSpPr>
        <p:spPr/>
        <p:txBody>
          <a:bodyPr/>
          <a:lstStyle/>
          <a:p>
            <a:r>
              <a:rPr lang="en-US" dirty="0" smtClean="0"/>
              <a:t>A small signal controls a larger signal, without the use of vacuum</a:t>
            </a:r>
            <a:endParaRPr lang="en-US" dirty="0"/>
          </a:p>
        </p:txBody>
      </p:sp>
      <p:pic>
        <p:nvPicPr>
          <p:cNvPr id="15364" name="Picture 4" descr="http://media.tumblr.com/tumblr_luy74c89IH1qf00w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219" y="2069809"/>
            <a:ext cx="4076700" cy="41052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76623" y="1456588"/>
            <a:ext cx="3418395" cy="4859888"/>
            <a:chOff x="223439" y="1441319"/>
            <a:chExt cx="3418395" cy="4859888"/>
          </a:xfrm>
        </p:grpSpPr>
        <p:pic>
          <p:nvPicPr>
            <p:cNvPr id="15362" name="Picture 2" descr="http://www.clker.com/cliparts/4/e/6/0/11970895921290543447vermeil_IEC_NPN_Transistor_Symbol.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85" y="2195932"/>
              <a:ext cx="2713749" cy="33039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3439" y="3493956"/>
              <a:ext cx="575799" cy="707886"/>
            </a:xfrm>
            <a:prstGeom prst="rect">
              <a:avLst/>
            </a:prstGeom>
            <a:noFill/>
          </p:spPr>
          <p:txBody>
            <a:bodyPr wrap="none" rtlCol="0">
              <a:spAutoFit/>
            </a:bodyPr>
            <a:lstStyle/>
            <a:p>
              <a:r>
                <a:rPr lang="en-US" sz="4000" b="1" dirty="0" smtClean="0">
                  <a:solidFill>
                    <a:srgbClr val="000000"/>
                  </a:solidFill>
                  <a:latin typeface="+mj-lt"/>
                </a:rPr>
                <a:t>B</a:t>
              </a:r>
            </a:p>
          </p:txBody>
        </p:sp>
        <p:sp>
          <p:nvSpPr>
            <p:cNvPr id="7" name="TextBox 6"/>
            <p:cNvSpPr txBox="1"/>
            <p:nvPr/>
          </p:nvSpPr>
          <p:spPr>
            <a:xfrm>
              <a:off x="2830006" y="5593321"/>
              <a:ext cx="535724" cy="707886"/>
            </a:xfrm>
            <a:prstGeom prst="rect">
              <a:avLst/>
            </a:prstGeom>
            <a:noFill/>
          </p:spPr>
          <p:txBody>
            <a:bodyPr wrap="none" rtlCol="0">
              <a:spAutoFit/>
            </a:bodyPr>
            <a:lstStyle/>
            <a:p>
              <a:r>
                <a:rPr lang="en-US" sz="4000" b="1" dirty="0">
                  <a:solidFill>
                    <a:srgbClr val="000000"/>
                  </a:solidFill>
                  <a:latin typeface="+mj-lt"/>
                </a:rPr>
                <a:t>E</a:t>
              </a:r>
              <a:endParaRPr lang="en-US" sz="4000" b="1" dirty="0" smtClean="0">
                <a:solidFill>
                  <a:srgbClr val="000000"/>
                </a:solidFill>
                <a:latin typeface="+mj-lt"/>
              </a:endParaRPr>
            </a:p>
          </p:txBody>
        </p:sp>
        <p:sp>
          <p:nvSpPr>
            <p:cNvPr id="8" name="TextBox 7"/>
            <p:cNvSpPr txBox="1"/>
            <p:nvPr/>
          </p:nvSpPr>
          <p:spPr>
            <a:xfrm>
              <a:off x="2809167" y="1441319"/>
              <a:ext cx="556563" cy="707886"/>
            </a:xfrm>
            <a:prstGeom prst="rect">
              <a:avLst/>
            </a:prstGeom>
            <a:noFill/>
          </p:spPr>
          <p:txBody>
            <a:bodyPr wrap="none" rtlCol="0">
              <a:spAutoFit/>
            </a:bodyPr>
            <a:lstStyle/>
            <a:p>
              <a:r>
                <a:rPr lang="en-US" sz="4000" b="1" dirty="0">
                  <a:solidFill>
                    <a:srgbClr val="000000"/>
                  </a:solidFill>
                  <a:latin typeface="+mj-lt"/>
                </a:rPr>
                <a:t>C</a:t>
              </a:r>
              <a:endParaRPr lang="en-US" sz="4000" b="1" dirty="0" smtClean="0">
                <a:solidFill>
                  <a:srgbClr val="000000"/>
                </a:solidFill>
                <a:latin typeface="+mj-lt"/>
              </a:endParaRPr>
            </a:p>
          </p:txBody>
        </p:sp>
      </p:grpSp>
    </p:spTree>
    <p:extLst>
      <p:ext uri="{BB962C8B-B14F-4D97-AF65-F5344CB8AC3E}">
        <p14:creationId xmlns:p14="http://schemas.microsoft.com/office/powerpoint/2010/main" val="1705645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Circuits</a:t>
            </a:r>
            <a:endParaRPr lang="en-US" dirty="0"/>
          </a:p>
        </p:txBody>
      </p:sp>
      <p:pic>
        <p:nvPicPr>
          <p:cNvPr id="9218" name="Picture 2" descr="File:Kilby solid circu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186" y="1066800"/>
            <a:ext cx="3251935" cy="21625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91000" y="1143000"/>
            <a:ext cx="4102405" cy="954107"/>
          </a:xfrm>
          <a:prstGeom prst="rect">
            <a:avLst/>
          </a:prstGeom>
          <a:noFill/>
        </p:spPr>
        <p:txBody>
          <a:bodyPr wrap="none" rtlCol="0">
            <a:spAutoFit/>
          </a:bodyPr>
          <a:lstStyle/>
          <a:p>
            <a:r>
              <a:rPr lang="en-US" sz="2800" dirty="0" smtClean="0">
                <a:solidFill>
                  <a:srgbClr val="0070C0"/>
                </a:solidFill>
                <a:latin typeface="Kalinga" panose="020B0502040204020203" pitchFamily="34" charset="0"/>
                <a:cs typeface="Kalinga" panose="020B0502040204020203" pitchFamily="34" charset="0"/>
              </a:rPr>
              <a:t>Jack </a:t>
            </a:r>
            <a:r>
              <a:rPr lang="en-US" sz="2800" dirty="0" err="1" smtClean="0">
                <a:solidFill>
                  <a:srgbClr val="0070C0"/>
                </a:solidFill>
                <a:latin typeface="Kalinga" panose="020B0502040204020203" pitchFamily="34" charset="0"/>
                <a:cs typeface="Kalinga" panose="020B0502040204020203" pitchFamily="34" charset="0"/>
              </a:rPr>
              <a:t>Kilby</a:t>
            </a:r>
            <a:r>
              <a:rPr lang="en-US" sz="2800" dirty="0" smtClean="0">
                <a:solidFill>
                  <a:srgbClr val="0070C0"/>
                </a:solidFill>
                <a:latin typeface="Kalinga" panose="020B0502040204020203" pitchFamily="34" charset="0"/>
                <a:cs typeface="Kalinga" panose="020B0502040204020203" pitchFamily="34" charset="0"/>
              </a:rPr>
              <a:t>, 1958</a:t>
            </a:r>
          </a:p>
          <a:p>
            <a:r>
              <a:rPr lang="en-US" sz="2800" dirty="0" smtClean="0">
                <a:solidFill>
                  <a:srgbClr val="0070C0"/>
                </a:solidFill>
                <a:latin typeface="Kalinga" panose="020B0502040204020203" pitchFamily="34" charset="0"/>
                <a:cs typeface="Kalinga" panose="020B0502040204020203" pitchFamily="34" charset="0"/>
              </a:rPr>
              <a:t>How many transistors?</a:t>
            </a:r>
            <a:endParaRPr lang="en-US" sz="2800" dirty="0">
              <a:solidFill>
                <a:srgbClr val="0070C0"/>
              </a:solidFill>
              <a:latin typeface="Kalinga" panose="020B0502040204020203" pitchFamily="34" charset="0"/>
              <a:cs typeface="Kalinga" panose="020B0502040204020203" pitchFamily="34" charset="0"/>
            </a:endParaRPr>
          </a:p>
        </p:txBody>
      </p:sp>
      <p:pic>
        <p:nvPicPr>
          <p:cNvPr id="9220" name="Picture 4" descr="http://dl.maximumpc.com/galleries/corei7/corei7die_fu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7662" y="3738622"/>
            <a:ext cx="3848882" cy="2671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04800" y="3948360"/>
            <a:ext cx="4102405" cy="954107"/>
          </a:xfrm>
          <a:prstGeom prst="rect">
            <a:avLst/>
          </a:prstGeom>
          <a:noFill/>
        </p:spPr>
        <p:txBody>
          <a:bodyPr wrap="none" rtlCol="0">
            <a:spAutoFit/>
          </a:bodyPr>
          <a:lstStyle/>
          <a:p>
            <a:r>
              <a:rPr lang="en-US" sz="2800" dirty="0" smtClean="0">
                <a:solidFill>
                  <a:srgbClr val="0070C0"/>
                </a:solidFill>
                <a:latin typeface="Kalinga" panose="020B0502040204020203" pitchFamily="34" charset="0"/>
                <a:cs typeface="Kalinga" panose="020B0502040204020203" pitchFamily="34" charset="0"/>
              </a:rPr>
              <a:t>Intel i7 3.4 GHz, 2012</a:t>
            </a:r>
          </a:p>
          <a:p>
            <a:r>
              <a:rPr lang="en-US" sz="2800" dirty="0" smtClean="0">
                <a:solidFill>
                  <a:srgbClr val="0070C0"/>
                </a:solidFill>
                <a:latin typeface="Kalinga" panose="020B0502040204020203" pitchFamily="34" charset="0"/>
                <a:cs typeface="Kalinga" panose="020B0502040204020203" pitchFamily="34" charset="0"/>
              </a:rPr>
              <a:t>How many transistors?</a:t>
            </a:r>
            <a:endParaRPr lang="en-US" sz="2800" dirty="0">
              <a:solidFill>
                <a:srgbClr val="0070C0"/>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2254591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Vacuum Tube vs. Transistor</a:t>
            </a:r>
            <a:endParaRPr lang="en-US" sz="3200" dirty="0"/>
          </a:p>
        </p:txBody>
      </p:sp>
      <p:pic>
        <p:nvPicPr>
          <p:cNvPr id="5124" name="Picture 4" descr="http://honeybeeamps.files.wordpress.com/2011/02/785px-eniac.jpg?w=640&amp;h=48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425" y="1551412"/>
            <a:ext cx="3490552"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1024" y="4364835"/>
            <a:ext cx="3686175" cy="1200329"/>
          </a:xfrm>
          <a:prstGeom prst="rect">
            <a:avLst/>
          </a:prstGeom>
          <a:noFill/>
        </p:spPr>
        <p:txBody>
          <a:bodyPr wrap="square" rtlCol="0">
            <a:spAutoFit/>
          </a:bodyPr>
          <a:lstStyle/>
          <a:p>
            <a:r>
              <a:rPr lang="en-US" sz="2400" dirty="0" smtClean="0">
                <a:solidFill>
                  <a:schemeClr val="bg2"/>
                </a:solidFill>
                <a:latin typeface="Kalinga" panose="020B0502040204020203" pitchFamily="34" charset="0"/>
                <a:cs typeface="Kalinga" panose="020B0502040204020203" pitchFamily="34" charset="0"/>
              </a:rPr>
              <a:t>ENIAC</a:t>
            </a:r>
          </a:p>
          <a:p>
            <a:r>
              <a:rPr lang="en-US" sz="2400" dirty="0" smtClean="0">
                <a:solidFill>
                  <a:schemeClr val="bg2"/>
                </a:solidFill>
                <a:latin typeface="Kalinga" panose="020B0502040204020203" pitchFamily="34" charset="0"/>
                <a:cs typeface="Kalinga" panose="020B0502040204020203" pitchFamily="34" charset="0"/>
              </a:rPr>
              <a:t>18,000 vacuum tubes</a:t>
            </a:r>
          </a:p>
          <a:p>
            <a:r>
              <a:rPr lang="en-US" sz="2400" dirty="0" smtClean="0">
                <a:solidFill>
                  <a:schemeClr val="bg2"/>
                </a:solidFill>
                <a:latin typeface="Kalinga" panose="020B0502040204020203" pitchFamily="34" charset="0"/>
                <a:cs typeface="Kalinga" panose="020B0502040204020203" pitchFamily="34" charset="0"/>
              </a:rPr>
              <a:t>0.1 MHz</a:t>
            </a:r>
            <a:endParaRPr lang="en-US" sz="2400" dirty="0">
              <a:solidFill>
                <a:schemeClr val="bg2"/>
              </a:solidFill>
              <a:latin typeface="Kalinga" panose="020B0502040204020203" pitchFamily="34" charset="0"/>
              <a:cs typeface="Kalinga" panose="020B0502040204020203" pitchFamily="34" charset="0"/>
            </a:endParaRPr>
          </a:p>
        </p:txBody>
      </p:sp>
      <p:sp>
        <p:nvSpPr>
          <p:cNvPr id="9" name="TextBox 8"/>
          <p:cNvSpPr txBox="1"/>
          <p:nvPr/>
        </p:nvSpPr>
        <p:spPr>
          <a:xfrm>
            <a:off x="5003548" y="4369739"/>
            <a:ext cx="3686175" cy="1200329"/>
          </a:xfrm>
          <a:prstGeom prst="rect">
            <a:avLst/>
          </a:prstGeom>
          <a:noFill/>
        </p:spPr>
        <p:txBody>
          <a:bodyPr wrap="square" rtlCol="0">
            <a:spAutoFit/>
          </a:bodyPr>
          <a:lstStyle/>
          <a:p>
            <a:r>
              <a:rPr lang="en-US" sz="2400" dirty="0" smtClean="0">
                <a:solidFill>
                  <a:schemeClr val="bg2"/>
                </a:solidFill>
                <a:latin typeface="Kalinga" panose="020B0502040204020203" pitchFamily="34" charset="0"/>
                <a:cs typeface="Kalinga" panose="020B0502040204020203" pitchFamily="34" charset="0"/>
              </a:rPr>
              <a:t>Intel Xeon E5-2600 V3</a:t>
            </a:r>
          </a:p>
          <a:p>
            <a:r>
              <a:rPr lang="en-US" dirty="0" smtClean="0">
                <a:solidFill>
                  <a:schemeClr val="bg2"/>
                </a:solidFill>
                <a:latin typeface="Kalinga" panose="020B0502040204020203" pitchFamily="34" charset="0"/>
                <a:cs typeface="Kalinga" panose="020B0502040204020203" pitchFamily="34" charset="0"/>
              </a:rPr>
              <a:t>5,500,000,000 transistors</a:t>
            </a:r>
            <a:endParaRPr lang="en-US" sz="2400" dirty="0" smtClean="0">
              <a:solidFill>
                <a:schemeClr val="bg2"/>
              </a:solidFill>
              <a:latin typeface="Kalinga" panose="020B0502040204020203" pitchFamily="34" charset="0"/>
              <a:cs typeface="Kalinga" panose="020B0502040204020203" pitchFamily="34" charset="0"/>
            </a:endParaRPr>
          </a:p>
          <a:p>
            <a:r>
              <a:rPr lang="en-US" sz="2400" dirty="0" smtClean="0">
                <a:solidFill>
                  <a:schemeClr val="bg2"/>
                </a:solidFill>
                <a:latin typeface="Kalinga" panose="020B0502040204020203" pitchFamily="34" charset="0"/>
                <a:cs typeface="Kalinga" panose="020B0502040204020203" pitchFamily="34" charset="0"/>
              </a:rPr>
              <a:t>~1.4 GHz/core</a:t>
            </a:r>
            <a:endParaRPr lang="en-US" sz="2400" dirty="0">
              <a:solidFill>
                <a:schemeClr val="bg2"/>
              </a:solidFill>
              <a:latin typeface="Kalinga" panose="020B0502040204020203" pitchFamily="34" charset="0"/>
              <a:cs typeface="Kalinga" panose="020B0502040204020203" pitchFamily="34" charset="0"/>
            </a:endParaRPr>
          </a:p>
        </p:txBody>
      </p:sp>
      <p:sp>
        <p:nvSpPr>
          <p:cNvPr id="3" name="TextBox 2"/>
          <p:cNvSpPr txBox="1"/>
          <p:nvPr/>
        </p:nvSpPr>
        <p:spPr>
          <a:xfrm>
            <a:off x="5544476" y="995280"/>
            <a:ext cx="2214068" cy="369332"/>
          </a:xfrm>
          <a:prstGeom prst="rect">
            <a:avLst/>
          </a:prstGeom>
          <a:noFill/>
        </p:spPr>
        <p:txBody>
          <a:bodyPr wrap="none" rtlCol="0">
            <a:spAutoFit/>
          </a:bodyPr>
          <a:lstStyle/>
          <a:p>
            <a:r>
              <a:rPr lang="en-US" sz="1800" dirty="0" smtClean="0">
                <a:solidFill>
                  <a:srgbClr val="C00000"/>
                </a:solidFill>
                <a:latin typeface="+mj-lt"/>
              </a:rPr>
              <a:t>8.47 x 10.50 mm</a:t>
            </a:r>
          </a:p>
        </p:txBody>
      </p:sp>
      <p:pic>
        <p:nvPicPr>
          <p:cNvPr id="2050" name="Picture 2" descr="http://cdn.wccftech.com/wp-content/uploads/2014/09/Xeon-E5-2600-V3-Di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3020" y="1551412"/>
            <a:ext cx="4082865"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52283" y="6396335"/>
            <a:ext cx="7237440" cy="461665"/>
          </a:xfrm>
          <a:prstGeom prst="rect">
            <a:avLst/>
          </a:prstGeom>
        </p:spPr>
        <p:txBody>
          <a:bodyPr wrap="square">
            <a:spAutoFit/>
          </a:bodyPr>
          <a:lstStyle/>
          <a:p>
            <a:r>
              <a:rPr lang="en-US" sz="1200" dirty="0">
                <a:solidFill>
                  <a:srgbClr val="000000"/>
                </a:solidFill>
                <a:latin typeface="Arial" panose="020B0604020202020204" pitchFamily="34" charset="0"/>
                <a:cs typeface="Arial" panose="020B0604020202020204" pitchFamily="34" charset="0"/>
                <a:hlinkClick r:id="rId4"/>
              </a:rPr>
              <a:t>http://</a:t>
            </a:r>
            <a:r>
              <a:rPr lang="en-US" sz="1200" dirty="0" smtClean="0">
                <a:solidFill>
                  <a:srgbClr val="000000"/>
                </a:solidFill>
                <a:latin typeface="Arial" panose="020B0604020202020204" pitchFamily="34" charset="0"/>
                <a:cs typeface="Arial" panose="020B0604020202020204" pitchFamily="34" charset="0"/>
                <a:hlinkClick r:id="rId4"/>
              </a:rPr>
              <a:t>wccftech.com/intel-xeon-e52600-v3-haswellep-workstation-server-processors-unleashed-highperformance-computing/1</a:t>
            </a:r>
            <a:r>
              <a:rPr lang="en-US" sz="1200" dirty="0" smtClean="0">
                <a:solidFill>
                  <a:srgbClr val="000000"/>
                </a:solidFill>
                <a:latin typeface="Arial" panose="020B0604020202020204" pitchFamily="34" charset="0"/>
                <a:cs typeface="Arial" panose="020B0604020202020204" pitchFamily="34" charset="0"/>
              </a:rPr>
              <a:t> </a:t>
            </a:r>
            <a:endParaRPr lang="en-US" sz="12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6611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RF/Microwave Integrated Circuits</a:t>
            </a:r>
            <a:endParaRPr lang="en-US" dirty="0"/>
          </a:p>
        </p:txBody>
      </p:sp>
      <p:sp>
        <p:nvSpPr>
          <p:cNvPr id="3" name="Text Placeholder 2"/>
          <p:cNvSpPr>
            <a:spLocks noGrp="1"/>
          </p:cNvSpPr>
          <p:nvPr>
            <p:ph type="body" sz="quarter" idx="10"/>
          </p:nvPr>
        </p:nvSpPr>
        <p:spPr>
          <a:xfrm>
            <a:off x="304800" y="933262"/>
            <a:ext cx="5089003" cy="4335463"/>
          </a:xfrm>
        </p:spPr>
        <p:txBody>
          <a:bodyPr/>
          <a:lstStyle/>
          <a:p>
            <a:r>
              <a:rPr lang="en-US" dirty="0" smtClean="0"/>
              <a:t>In a similar way as you put digital logic into the form of an IC, RF and microwave circuits can also be integrated</a:t>
            </a:r>
            <a:endParaRPr lang="en-US" dirty="0"/>
          </a:p>
          <a:p>
            <a:r>
              <a:rPr lang="en-US" dirty="0" smtClean="0"/>
              <a:t>Both silicon and more exotic materials are used</a:t>
            </a:r>
          </a:p>
          <a:p>
            <a:pPr lvl="1"/>
            <a:r>
              <a:rPr lang="en-US" dirty="0" err="1" smtClean="0"/>
              <a:t>GaAs</a:t>
            </a:r>
            <a:r>
              <a:rPr lang="en-US" dirty="0" smtClean="0"/>
              <a:t>, mature, high frequencies </a:t>
            </a:r>
          </a:p>
          <a:p>
            <a:pPr lvl="1"/>
            <a:r>
              <a:rPr lang="en-US" dirty="0" err="1" smtClean="0"/>
              <a:t>GaN</a:t>
            </a:r>
            <a:r>
              <a:rPr lang="en-US" dirty="0" smtClean="0"/>
              <a:t>, emerging, high power</a:t>
            </a:r>
          </a:p>
          <a:p>
            <a:pPr lvl="1"/>
            <a:r>
              <a:rPr lang="en-US" dirty="0" err="1" smtClean="0"/>
              <a:t>InP</a:t>
            </a:r>
            <a:r>
              <a:rPr lang="en-US" dirty="0" smtClean="0"/>
              <a:t>, maturing, extremely high freq.</a:t>
            </a:r>
          </a:p>
          <a:p>
            <a:pPr lvl="1"/>
            <a:r>
              <a:rPr lang="en-US" dirty="0" smtClean="0"/>
              <a:t>Silicon, mature, low/high power, low cost, high freq.</a:t>
            </a:r>
          </a:p>
        </p:txBody>
      </p:sp>
      <p:pic>
        <p:nvPicPr>
          <p:cNvPr id="28674" name="Picture 2" descr="http://images.pennnet.com/articles/mae/thm/th_129319.jpg"/>
          <p:cNvPicPr>
            <a:picLocks noChangeAspect="1" noChangeArrowheads="1"/>
          </p:cNvPicPr>
          <p:nvPr/>
        </p:nvPicPr>
        <p:blipFill>
          <a:blip r:embed="rId2" cstate="print"/>
          <a:srcRect/>
          <a:stretch>
            <a:fillRect/>
          </a:stretch>
        </p:blipFill>
        <p:spPr bwMode="auto">
          <a:xfrm>
            <a:off x="5486399" y="914400"/>
            <a:ext cx="1827177" cy="1456119"/>
          </a:xfrm>
          <a:prstGeom prst="rect">
            <a:avLst/>
          </a:prstGeom>
          <a:noFill/>
        </p:spPr>
      </p:pic>
      <p:pic>
        <p:nvPicPr>
          <p:cNvPr id="28676" name="Picture 4" descr="http://www.home.agilent.com/upload/cmc_upload/mmic_triquint_1135b_full2.jpg"/>
          <p:cNvPicPr>
            <a:picLocks noChangeAspect="1" noChangeArrowheads="1"/>
          </p:cNvPicPr>
          <p:nvPr/>
        </p:nvPicPr>
        <p:blipFill>
          <a:blip r:embed="rId3" cstate="print"/>
          <a:srcRect/>
          <a:stretch>
            <a:fillRect/>
          </a:stretch>
        </p:blipFill>
        <p:spPr bwMode="auto">
          <a:xfrm>
            <a:off x="6101958" y="2077112"/>
            <a:ext cx="2759470" cy="1695212"/>
          </a:xfrm>
          <a:prstGeom prst="rect">
            <a:avLst/>
          </a:prstGeom>
          <a:noFill/>
        </p:spPr>
      </p:pic>
    </p:spTree>
    <p:extLst>
      <p:ext uri="{BB962C8B-B14F-4D97-AF65-F5344CB8AC3E}">
        <p14:creationId xmlns:p14="http://schemas.microsoft.com/office/powerpoint/2010/main" val="2180260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a:t>
            </a:r>
            <a:endParaRPr lang="en-US" dirty="0"/>
          </a:p>
        </p:txBody>
      </p:sp>
      <p:sp>
        <p:nvSpPr>
          <p:cNvPr id="3" name="Text Placeholder 2"/>
          <p:cNvSpPr>
            <a:spLocks noGrp="1"/>
          </p:cNvSpPr>
          <p:nvPr>
            <p:ph type="body" sz="quarter" idx="10"/>
          </p:nvPr>
        </p:nvSpPr>
        <p:spPr/>
        <p:txBody>
          <a:bodyPr/>
          <a:lstStyle/>
          <a:p>
            <a:pPr algn="just"/>
            <a:r>
              <a:rPr lang="en-US" sz="1800" dirty="0" smtClean="0"/>
              <a:t>1600, William Gilbert coined the word “</a:t>
            </a:r>
            <a:r>
              <a:rPr lang="en-US" sz="1800" dirty="0" err="1" smtClean="0"/>
              <a:t>electricus</a:t>
            </a:r>
            <a:r>
              <a:rPr lang="en-US" sz="1800" dirty="0" smtClean="0"/>
              <a:t>” to refer to the attraction of small objects to amber after it is rubbed; </a:t>
            </a:r>
            <a:r>
              <a:rPr lang="el-GR" sz="1800" dirty="0" smtClean="0"/>
              <a:t>ἤλεκτρον</a:t>
            </a:r>
            <a:r>
              <a:rPr lang="en-US" sz="1800" dirty="0" smtClean="0"/>
              <a:t> (</a:t>
            </a:r>
            <a:r>
              <a:rPr lang="en-US" sz="1800" i="1" dirty="0" smtClean="0"/>
              <a:t>electron) is the Greek word for “amber” </a:t>
            </a:r>
          </a:p>
          <a:p>
            <a:pPr lvl="1" algn="just"/>
            <a:r>
              <a:rPr lang="en-US" sz="1400" dirty="0" smtClean="0"/>
              <a:t>“The electric </a:t>
            </a:r>
            <a:r>
              <a:rPr lang="en-US" sz="1400" i="1" dirty="0" smtClean="0"/>
              <a:t>effluvia</a:t>
            </a:r>
            <a:r>
              <a:rPr lang="en-US" sz="1400" dirty="0" smtClean="0"/>
              <a:t> differ much from air, and as air is the earth's effluvium, so electric bodies have their own distinctive effluvia; and each peculiar effluvium has its own individual power of leading to union, its own movement to its origin, to its fount, and to the body emitting the effluvium.”—De </a:t>
            </a:r>
            <a:r>
              <a:rPr lang="en-US" sz="1400" dirty="0" err="1" smtClean="0"/>
              <a:t>Magnete</a:t>
            </a:r>
            <a:r>
              <a:rPr lang="en-US" sz="1400" dirty="0" smtClean="0"/>
              <a:t>, English translation by Paul </a:t>
            </a:r>
            <a:r>
              <a:rPr lang="en-US" sz="1400" dirty="0" err="1" smtClean="0"/>
              <a:t>Fleury</a:t>
            </a:r>
            <a:r>
              <a:rPr lang="en-US" sz="1400" dirty="0" smtClean="0"/>
              <a:t> </a:t>
            </a:r>
            <a:r>
              <a:rPr lang="en-US" sz="1400" dirty="0" err="1" smtClean="0"/>
              <a:t>Mottelay</a:t>
            </a:r>
            <a:r>
              <a:rPr lang="en-US" sz="1400" dirty="0" smtClean="0"/>
              <a:t>, 1893</a:t>
            </a:r>
          </a:p>
          <a:p>
            <a:pPr algn="just"/>
            <a:r>
              <a:rPr lang="en-US" sz="1800" dirty="0" smtClean="0"/>
              <a:t> English words "electric" and "electricity" made their first appearance in print in Thomas Browne's </a:t>
            </a:r>
            <a:r>
              <a:rPr lang="en-US" sz="1800" i="1" dirty="0" err="1" smtClean="0"/>
              <a:t>Pseudodoxia</a:t>
            </a:r>
            <a:r>
              <a:rPr lang="en-US" sz="1800" i="1" dirty="0" smtClean="0"/>
              <a:t> </a:t>
            </a:r>
            <a:r>
              <a:rPr lang="en-US" sz="1800" i="1" dirty="0" err="1" smtClean="0"/>
              <a:t>Epidemica</a:t>
            </a:r>
            <a:r>
              <a:rPr lang="en-US" sz="1800" dirty="0" smtClean="0"/>
              <a:t> of 1646.</a:t>
            </a:r>
          </a:p>
          <a:p>
            <a:pPr lvl="1" algn="just"/>
            <a:endParaRPr lang="en-US" sz="1600" dirty="0"/>
          </a:p>
        </p:txBody>
      </p:sp>
      <p:grpSp>
        <p:nvGrpSpPr>
          <p:cNvPr id="6" name="Group 5"/>
          <p:cNvGrpSpPr/>
          <p:nvPr/>
        </p:nvGrpSpPr>
        <p:grpSpPr>
          <a:xfrm>
            <a:off x="3276881" y="3845916"/>
            <a:ext cx="5631403" cy="2297142"/>
            <a:chOff x="3276881" y="3845916"/>
            <a:chExt cx="5631403" cy="2297142"/>
          </a:xfrm>
        </p:grpSpPr>
        <p:pic>
          <p:nvPicPr>
            <p:cNvPr id="2052" name="Picture 4" descr="The accredited father of the science of electricity was William Gilbert, a physician at the court of Elizabeth I. Before Gilbert's experiments, all that was known was that loadstones had magnetic properties and amber and jet attracted substances when rubbed together. William Gilbert was a pioneer o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881" y="3887875"/>
              <a:ext cx="4054085" cy="22551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30966" y="3845916"/>
              <a:ext cx="1577318" cy="1169551"/>
            </a:xfrm>
            <a:prstGeom prst="rect">
              <a:avLst/>
            </a:prstGeom>
          </p:spPr>
          <p:txBody>
            <a:bodyPr wrap="square">
              <a:spAutoFit/>
            </a:bodyPr>
            <a:lstStyle/>
            <a:p>
              <a:r>
                <a:rPr lang="en-US" sz="1400" b="1" dirty="0">
                  <a:solidFill>
                    <a:srgbClr val="4D4D4D"/>
                  </a:solidFill>
                  <a:latin typeface="Kalinga" panose="020B0502040204020203" pitchFamily="34" charset="0"/>
                  <a:cs typeface="Kalinga" panose="020B0502040204020203" pitchFamily="34" charset="0"/>
                </a:rPr>
                <a:t>William Gilbert Demonstrating Electricity at Elizabeth </a:t>
              </a:r>
              <a:r>
                <a:rPr lang="en-US" sz="1400" b="1" dirty="0" smtClean="0">
                  <a:solidFill>
                    <a:srgbClr val="4D4D4D"/>
                  </a:solidFill>
                  <a:latin typeface="Kalinga" panose="020B0502040204020203" pitchFamily="34" charset="0"/>
                  <a:cs typeface="Kalinga" panose="020B0502040204020203" pitchFamily="34" charset="0"/>
                </a:rPr>
                <a:t>I's </a:t>
              </a:r>
              <a:r>
                <a:rPr lang="en-US" sz="1400" b="1" dirty="0">
                  <a:solidFill>
                    <a:srgbClr val="4D4D4D"/>
                  </a:solidFill>
                  <a:latin typeface="Kalinga" panose="020B0502040204020203" pitchFamily="34" charset="0"/>
                  <a:cs typeface="Kalinga" panose="020B0502040204020203" pitchFamily="34" charset="0"/>
                </a:rPr>
                <a:t>Court</a:t>
              </a:r>
            </a:p>
          </p:txBody>
        </p:sp>
      </p:grpSp>
      <p:sp>
        <p:nvSpPr>
          <p:cNvPr id="5" name="Rectangle 4"/>
          <p:cNvSpPr/>
          <p:nvPr/>
        </p:nvSpPr>
        <p:spPr>
          <a:xfrm>
            <a:off x="1403131" y="6644844"/>
            <a:ext cx="4572000" cy="215444"/>
          </a:xfrm>
          <a:prstGeom prst="rect">
            <a:avLst/>
          </a:prstGeom>
        </p:spPr>
        <p:txBody>
          <a:bodyPr>
            <a:spAutoFit/>
          </a:bodyPr>
          <a:lstStyle/>
          <a:p>
            <a:r>
              <a:rPr lang="en-US" sz="800" dirty="0">
                <a:solidFill>
                  <a:srgbClr val="000000"/>
                </a:solidFill>
                <a:latin typeface="Arial" panose="020B0604020202020204" pitchFamily="34" charset="0"/>
                <a:cs typeface="Arial" panose="020B0604020202020204" pitchFamily="34" charset="0"/>
              </a:rPr>
              <a:t>http://en.wikipedia.org/wiki/William_Gilbert_(astronomer)</a:t>
            </a:r>
          </a:p>
        </p:txBody>
      </p:sp>
      <p:pic>
        <p:nvPicPr>
          <p:cNvPr id="2054" name="Picture 6" descr="http://www.newtonsapple.org.uk/wp-content/uploads/2013/06/rubbing-amber-with-fu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3921" y="3906737"/>
            <a:ext cx="1267713" cy="138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0383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Radio Frequency Integrated Circuits</a:t>
            </a:r>
            <a:endParaRPr lang="en-US" dirty="0"/>
          </a:p>
        </p:txBody>
      </p:sp>
      <p:sp>
        <p:nvSpPr>
          <p:cNvPr id="3" name="Text Placeholder 2"/>
          <p:cNvSpPr>
            <a:spLocks noGrp="1"/>
          </p:cNvSpPr>
          <p:nvPr>
            <p:ph type="body" sz="quarter" idx="10"/>
          </p:nvPr>
        </p:nvSpPr>
        <p:spPr/>
        <p:txBody>
          <a:bodyPr/>
          <a:lstStyle/>
          <a:p>
            <a:r>
              <a:rPr lang="en-US" dirty="0" smtClean="0"/>
              <a:t>Today’s silicon IC technologies are extremely fast</a:t>
            </a:r>
          </a:p>
          <a:p>
            <a:pPr lvl="1"/>
            <a:r>
              <a:rPr lang="en-US" dirty="0" smtClean="0"/>
              <a:t>Consider, your Intel i7s are running at a clock rate of close to 4 GHz; that’s higher than the RF carrier frequency of your cellphones; also higher than the high power microwaves in a microwave oven</a:t>
            </a:r>
          </a:p>
          <a:p>
            <a:pPr lvl="1"/>
            <a:r>
              <a:rPr lang="en-US" dirty="0" smtClean="0"/>
              <a:t>CMOS </a:t>
            </a:r>
            <a:r>
              <a:rPr lang="en-US" dirty="0" smtClean="0"/>
              <a:t>transistor can now generate frequencies up to </a:t>
            </a:r>
            <a:r>
              <a:rPr lang="en-US" b="1" dirty="0" smtClean="0"/>
              <a:t>300 GHz</a:t>
            </a:r>
            <a:r>
              <a:rPr lang="en-US" dirty="0"/>
              <a:t> </a:t>
            </a:r>
            <a:r>
              <a:rPr lang="en-US" dirty="0" smtClean="0"/>
              <a:t>(over </a:t>
            </a:r>
            <a:r>
              <a:rPr lang="en-US" b="1" dirty="0" smtClean="0"/>
              <a:t>1,000 GHz</a:t>
            </a:r>
            <a:r>
              <a:rPr lang="en-US" dirty="0" smtClean="0"/>
              <a:t> if harmonics are used)</a:t>
            </a:r>
          </a:p>
          <a:p>
            <a:r>
              <a:rPr lang="en-US" dirty="0" smtClean="0"/>
              <a:t>Today’s silicon ICs also have extremely high density</a:t>
            </a:r>
          </a:p>
          <a:p>
            <a:pPr lvl="1"/>
            <a:r>
              <a:rPr lang="en-US" dirty="0" smtClean="0"/>
              <a:t>You can now implement entire RF/microwave systems on a single chip of tiny area</a:t>
            </a:r>
          </a:p>
          <a:p>
            <a:pPr lvl="1"/>
            <a:r>
              <a:rPr lang="en-US" dirty="0" smtClean="0"/>
              <a:t>The availability of vast amount of digital circuits makes it possible to realize new circuit/system architectures a</a:t>
            </a:r>
            <a:endParaRPr lang="en-US" dirty="0"/>
          </a:p>
        </p:txBody>
      </p:sp>
      <p:pic>
        <p:nvPicPr>
          <p:cNvPr id="17410" name="Picture 2" descr="http://ece.k-state.edu/research/mars/photos/UHFtransceiv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8841" y="4606722"/>
            <a:ext cx="1707535" cy="168057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rfic.eecs.berkeley.edu/~niknejad/figs/dat60gp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175" y="4606722"/>
            <a:ext cx="1862023" cy="168057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www.itwissen.info/bilder/868-mhz-transceiver-als-rfic-foto-fraunhofer-instit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1286" y="4606722"/>
            <a:ext cx="1851624" cy="1680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730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System on Chip</a:t>
            </a:r>
            <a:endParaRPr lang="en-US" dirty="0"/>
          </a:p>
        </p:txBody>
      </p:sp>
      <p:sp>
        <p:nvSpPr>
          <p:cNvPr id="3" name="Text Placeholder 2"/>
          <p:cNvSpPr>
            <a:spLocks noGrp="1"/>
          </p:cNvSpPr>
          <p:nvPr>
            <p:ph type="body" sz="quarter" idx="10"/>
          </p:nvPr>
        </p:nvSpPr>
        <p:spPr/>
        <p:txBody>
          <a:bodyPr/>
          <a:lstStyle/>
          <a:p>
            <a:endParaRPr lang="en-US" dirty="0"/>
          </a:p>
        </p:txBody>
      </p:sp>
      <p:pic>
        <p:nvPicPr>
          <p:cNvPr id="18434" name="Picture 2" descr="http://weble.upc.es/rfcs/images/Bluetooth_RF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856" y="938375"/>
            <a:ext cx="3234528" cy="30600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adar technology: Now housed within thumbtack-sized c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2247" y="3017740"/>
            <a:ext cx="3123652" cy="35401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11440" y="914400"/>
            <a:ext cx="4028489" cy="1107996"/>
          </a:xfrm>
          <a:prstGeom prst="rect">
            <a:avLst/>
          </a:prstGeom>
          <a:noFill/>
        </p:spPr>
        <p:txBody>
          <a:bodyPr wrap="square" rtlCol="0">
            <a:spAutoFit/>
          </a:bodyPr>
          <a:lstStyle/>
          <a:p>
            <a:r>
              <a:rPr lang="en-US" sz="2200" dirty="0" smtClean="0">
                <a:solidFill>
                  <a:srgbClr val="0070C0"/>
                </a:solidFill>
                <a:latin typeface="Kalinga" panose="020B0502040204020203" pitchFamily="34" charset="0"/>
                <a:cs typeface="Kalinga" panose="020B0502040204020203" pitchFamily="34" charset="0"/>
              </a:rPr>
              <a:t>Complete wireless communication transceiver on a single </a:t>
            </a:r>
            <a:r>
              <a:rPr lang="en-US" sz="2200" dirty="0">
                <a:solidFill>
                  <a:srgbClr val="0070C0"/>
                </a:solidFill>
                <a:latin typeface="Kalinga" panose="020B0502040204020203" pitchFamily="34" charset="0"/>
                <a:cs typeface="Kalinga" panose="020B0502040204020203" pitchFamily="34" charset="0"/>
              </a:rPr>
              <a:t>c</a:t>
            </a:r>
            <a:r>
              <a:rPr lang="en-US" sz="2200" dirty="0" smtClean="0">
                <a:solidFill>
                  <a:srgbClr val="0070C0"/>
                </a:solidFill>
                <a:latin typeface="Kalinga" panose="020B0502040204020203" pitchFamily="34" charset="0"/>
                <a:cs typeface="Kalinga" panose="020B0502040204020203" pitchFamily="34" charset="0"/>
              </a:rPr>
              <a:t>hip</a:t>
            </a:r>
          </a:p>
        </p:txBody>
      </p:sp>
      <p:sp>
        <p:nvSpPr>
          <p:cNvPr id="7" name="TextBox 6"/>
          <p:cNvSpPr txBox="1"/>
          <p:nvPr/>
        </p:nvSpPr>
        <p:spPr>
          <a:xfrm>
            <a:off x="1765569" y="5569564"/>
            <a:ext cx="3294081" cy="1107996"/>
          </a:xfrm>
          <a:prstGeom prst="rect">
            <a:avLst/>
          </a:prstGeom>
          <a:noFill/>
        </p:spPr>
        <p:txBody>
          <a:bodyPr wrap="square" rtlCol="0">
            <a:spAutoFit/>
          </a:bodyPr>
          <a:lstStyle/>
          <a:p>
            <a:pPr algn="just"/>
            <a:r>
              <a:rPr lang="en-US" sz="2200" dirty="0" smtClean="0">
                <a:solidFill>
                  <a:srgbClr val="0070C0"/>
                </a:solidFill>
                <a:latin typeface="Kalinga" panose="020B0502040204020203" pitchFamily="34" charset="0"/>
                <a:cs typeface="Kalinga" panose="020B0502040204020203" pitchFamily="34" charset="0"/>
              </a:rPr>
              <a:t>Complete radar </a:t>
            </a:r>
            <a:r>
              <a:rPr lang="en-US" sz="2200" dirty="0">
                <a:solidFill>
                  <a:srgbClr val="0070C0"/>
                </a:solidFill>
                <a:latin typeface="Kalinga" panose="020B0502040204020203" pitchFamily="34" charset="0"/>
                <a:cs typeface="Kalinga" panose="020B0502040204020203" pitchFamily="34" charset="0"/>
              </a:rPr>
              <a:t>s</a:t>
            </a:r>
            <a:r>
              <a:rPr lang="en-US" sz="2200" dirty="0" smtClean="0">
                <a:solidFill>
                  <a:srgbClr val="0070C0"/>
                </a:solidFill>
                <a:latin typeface="Kalinga" panose="020B0502040204020203" pitchFamily="34" charset="0"/>
                <a:cs typeface="Kalinga" panose="020B0502040204020203" pitchFamily="34" charset="0"/>
              </a:rPr>
              <a:t>ystem on a single chip, even with the antenna</a:t>
            </a:r>
          </a:p>
        </p:txBody>
      </p:sp>
    </p:spTree>
    <p:extLst>
      <p:ext uri="{BB962C8B-B14F-4D97-AF65-F5344CB8AC3E}">
        <p14:creationId xmlns:p14="http://schemas.microsoft.com/office/powerpoint/2010/main" val="256430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Realization of RF/Microwave Systems</a:t>
            </a:r>
            <a:endParaRPr lang="en-US" dirty="0"/>
          </a:p>
        </p:txBody>
      </p:sp>
      <p:sp>
        <p:nvSpPr>
          <p:cNvPr id="3" name="Content Placeholder 2"/>
          <p:cNvSpPr>
            <a:spLocks noGrp="1"/>
          </p:cNvSpPr>
          <p:nvPr>
            <p:ph type="body" sz="quarter" idx="10"/>
          </p:nvPr>
        </p:nvSpPr>
        <p:spPr>
          <a:prstGeom prst="rect">
            <a:avLst/>
          </a:prstGeom>
        </p:spPr>
        <p:txBody>
          <a:bodyPr/>
          <a:lstStyle/>
          <a:p>
            <a:r>
              <a:rPr lang="en-US" dirty="0" smtClean="0"/>
              <a:t> PCBs with Integrated Circuits (IC)</a:t>
            </a:r>
          </a:p>
          <a:p>
            <a:r>
              <a:rPr lang="en-US" dirty="0" smtClean="0"/>
              <a:t> RF IC suppliers</a:t>
            </a:r>
          </a:p>
          <a:p>
            <a:pPr lvl="1"/>
            <a:r>
              <a:rPr lang="en-US" sz="2200" dirty="0" smtClean="0"/>
              <a:t>Skyworks </a:t>
            </a:r>
          </a:p>
          <a:p>
            <a:pPr lvl="1"/>
            <a:r>
              <a:rPr lang="en-US" sz="2200" dirty="0" smtClean="0"/>
              <a:t>Analog Devices</a:t>
            </a:r>
          </a:p>
          <a:p>
            <a:pPr lvl="1"/>
            <a:r>
              <a:rPr lang="en-US" sz="2200" dirty="0" smtClean="0"/>
              <a:t>RFMD</a:t>
            </a:r>
          </a:p>
          <a:p>
            <a:pPr lvl="1"/>
            <a:r>
              <a:rPr lang="en-US" sz="2200" dirty="0" err="1" smtClean="0"/>
              <a:t>Freescale</a:t>
            </a:r>
            <a:endParaRPr lang="en-US" sz="2200" dirty="0" smtClean="0"/>
          </a:p>
          <a:p>
            <a:pPr lvl="1"/>
            <a:r>
              <a:rPr lang="en-US" sz="2200" dirty="0" err="1" smtClean="0"/>
              <a:t>Triquent</a:t>
            </a:r>
            <a:endParaRPr lang="en-US" sz="2200" dirty="0" smtClean="0"/>
          </a:p>
          <a:p>
            <a:pPr lvl="1"/>
            <a:r>
              <a:rPr lang="en-US" sz="2200" dirty="0" smtClean="0"/>
              <a:t>Hittite Microwave</a:t>
            </a:r>
          </a:p>
          <a:p>
            <a:pPr lvl="1"/>
            <a:r>
              <a:rPr lang="en-US" sz="2200" dirty="0" smtClean="0"/>
              <a:t>…</a:t>
            </a:r>
          </a:p>
        </p:txBody>
      </p:sp>
      <p:grpSp>
        <p:nvGrpSpPr>
          <p:cNvPr id="6" name="Group 5"/>
          <p:cNvGrpSpPr/>
          <p:nvPr/>
        </p:nvGrpSpPr>
        <p:grpSpPr>
          <a:xfrm>
            <a:off x="4401493" y="1720386"/>
            <a:ext cx="2129937" cy="2010326"/>
            <a:chOff x="6381018" y="2348802"/>
            <a:chExt cx="2129937" cy="2010326"/>
          </a:xfrm>
        </p:grpSpPr>
        <p:pic>
          <p:nvPicPr>
            <p:cNvPr id="72706" name="Picture 2" descr="http://www.digikey.com/Web%20Export/Supplier%20Content/SkyworksSolutions_863/ph/skyworks-digital-attenuators.jpg"/>
            <p:cNvPicPr>
              <a:picLocks noChangeAspect="1" noChangeArrowheads="1"/>
            </p:cNvPicPr>
            <p:nvPr/>
          </p:nvPicPr>
          <p:blipFill>
            <a:blip r:embed="rId2" cstate="print"/>
            <a:srcRect/>
            <a:stretch>
              <a:fillRect/>
            </a:stretch>
          </p:blipFill>
          <p:spPr bwMode="auto">
            <a:xfrm>
              <a:off x="6381018" y="2348802"/>
              <a:ext cx="2129937" cy="1825660"/>
            </a:xfrm>
            <a:prstGeom prst="rect">
              <a:avLst/>
            </a:prstGeom>
            <a:noFill/>
          </p:spPr>
        </p:pic>
        <p:sp>
          <p:nvSpPr>
            <p:cNvPr id="5" name="TextBox 4"/>
            <p:cNvSpPr txBox="1"/>
            <p:nvPr/>
          </p:nvSpPr>
          <p:spPr>
            <a:xfrm>
              <a:off x="6609058" y="3897463"/>
              <a:ext cx="1673856" cy="461665"/>
            </a:xfrm>
            <a:prstGeom prst="rect">
              <a:avLst/>
            </a:prstGeom>
            <a:noFill/>
          </p:spPr>
          <p:txBody>
            <a:bodyPr wrap="none" rtlCol="0">
              <a:spAutoFit/>
            </a:bodyPr>
            <a:lstStyle/>
            <a:p>
              <a:r>
                <a:rPr lang="en-US" dirty="0" smtClean="0">
                  <a:solidFill>
                    <a:schemeClr val="bg1"/>
                  </a:solidFill>
                  <a:latin typeface="+mj-lt"/>
                </a:rPr>
                <a:t>Skyworks</a:t>
              </a:r>
            </a:p>
          </p:txBody>
        </p:sp>
      </p:grpSp>
      <p:grpSp>
        <p:nvGrpSpPr>
          <p:cNvPr id="10" name="Group 9"/>
          <p:cNvGrpSpPr/>
          <p:nvPr/>
        </p:nvGrpSpPr>
        <p:grpSpPr>
          <a:xfrm>
            <a:off x="6576622" y="1809471"/>
            <a:ext cx="2539478" cy="1961433"/>
            <a:chOff x="7470144" y="2512696"/>
            <a:chExt cx="2539478" cy="1961433"/>
          </a:xfrm>
        </p:grpSpPr>
        <p:pic>
          <p:nvPicPr>
            <p:cNvPr id="72708" name="Picture 4"/>
            <p:cNvPicPr>
              <a:picLocks noChangeAspect="1" noChangeArrowheads="1"/>
            </p:cNvPicPr>
            <p:nvPr/>
          </p:nvPicPr>
          <p:blipFill>
            <a:blip r:embed="rId3" cstate="print"/>
            <a:srcRect/>
            <a:stretch>
              <a:fillRect/>
            </a:stretch>
          </p:blipFill>
          <p:spPr bwMode="auto">
            <a:xfrm>
              <a:off x="7696200" y="2512696"/>
              <a:ext cx="1999691" cy="1499768"/>
            </a:xfrm>
            <a:prstGeom prst="rect">
              <a:avLst/>
            </a:prstGeom>
            <a:noFill/>
            <a:ln w="9525">
              <a:noFill/>
              <a:miter lim="800000"/>
              <a:headEnd/>
              <a:tailEnd/>
            </a:ln>
          </p:spPr>
        </p:pic>
        <p:sp>
          <p:nvSpPr>
            <p:cNvPr id="9" name="TextBox 8"/>
            <p:cNvSpPr txBox="1"/>
            <p:nvPr/>
          </p:nvSpPr>
          <p:spPr>
            <a:xfrm>
              <a:off x="7470144" y="4012464"/>
              <a:ext cx="2539478" cy="461665"/>
            </a:xfrm>
            <a:prstGeom prst="rect">
              <a:avLst/>
            </a:prstGeom>
            <a:noFill/>
          </p:spPr>
          <p:txBody>
            <a:bodyPr wrap="none" rtlCol="0">
              <a:spAutoFit/>
            </a:bodyPr>
            <a:lstStyle/>
            <a:p>
              <a:r>
                <a:rPr lang="en-US" dirty="0" smtClean="0">
                  <a:solidFill>
                    <a:schemeClr val="bg1"/>
                  </a:solidFill>
                  <a:latin typeface="+mj-lt"/>
                </a:rPr>
                <a:t>Analog Devices</a:t>
              </a:r>
            </a:p>
          </p:txBody>
        </p:sp>
      </p:grpSp>
      <p:pic>
        <p:nvPicPr>
          <p:cNvPr id="72710" name="Picture 6" descr="http://www.microwavejournal.com/article_images/7945_Figure3.jpg"/>
          <p:cNvPicPr>
            <a:picLocks noChangeAspect="1" noChangeArrowheads="1"/>
          </p:cNvPicPr>
          <p:nvPr/>
        </p:nvPicPr>
        <p:blipFill>
          <a:blip r:embed="rId4" cstate="print"/>
          <a:srcRect/>
          <a:stretch>
            <a:fillRect/>
          </a:stretch>
        </p:blipFill>
        <p:spPr bwMode="auto">
          <a:xfrm>
            <a:off x="2778427" y="4034454"/>
            <a:ext cx="3079205" cy="2568057"/>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1371348" y="6611779"/>
            <a:ext cx="6516369" cy="246221"/>
          </a:xfrm>
          <a:prstGeom prst="rect">
            <a:avLst/>
          </a:prstGeom>
        </p:spPr>
        <p:txBody>
          <a:bodyPr wrap="square">
            <a:spAutoFit/>
          </a:bodyPr>
          <a:lstStyle/>
          <a:p>
            <a:r>
              <a:rPr lang="en-US" sz="1000" dirty="0" smtClean="0">
                <a:hlinkClick r:id="rId5"/>
              </a:rPr>
              <a:t>http://www.microwavejournal.com/articles/8334-two-stage-ultra-low-noise-amplifiers</a:t>
            </a:r>
            <a:endParaRPr lang="en-US" sz="1000" dirty="0"/>
          </a:p>
        </p:txBody>
      </p:sp>
      <p:pic>
        <p:nvPicPr>
          <p:cNvPr id="72712" name="Picture 8" descr="http://media.digikey.com/Photos/Skyworks%20Solutions%20Photos/TW17-D900.JPG"/>
          <p:cNvPicPr>
            <a:picLocks noChangeAspect="1" noChangeArrowheads="1"/>
          </p:cNvPicPr>
          <p:nvPr/>
        </p:nvPicPr>
        <p:blipFill>
          <a:blip r:embed="rId6" cstate="print"/>
          <a:srcRect t="19650" b="20134"/>
          <a:stretch>
            <a:fillRect/>
          </a:stretch>
        </p:blipFill>
        <p:spPr bwMode="auto">
          <a:xfrm>
            <a:off x="6075895" y="4034454"/>
            <a:ext cx="2786762" cy="1678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96207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Realization of RF/Microwave Systems</a:t>
            </a:r>
            <a:endParaRPr lang="en-US" dirty="0"/>
          </a:p>
        </p:txBody>
      </p:sp>
      <p:sp>
        <p:nvSpPr>
          <p:cNvPr id="3" name="Content Placeholder 2"/>
          <p:cNvSpPr>
            <a:spLocks noGrp="1"/>
          </p:cNvSpPr>
          <p:nvPr>
            <p:ph type="body" sz="quarter" idx="10"/>
          </p:nvPr>
        </p:nvSpPr>
        <p:spPr>
          <a:prstGeom prst="rect">
            <a:avLst/>
          </a:prstGeom>
        </p:spPr>
        <p:txBody>
          <a:bodyPr/>
          <a:lstStyle/>
          <a:p>
            <a:r>
              <a:rPr lang="en-US" dirty="0" smtClean="0"/>
              <a:t> RF/microwave PCBs</a:t>
            </a:r>
            <a:endParaRPr lang="en-US" dirty="0"/>
          </a:p>
        </p:txBody>
      </p:sp>
      <p:pic>
        <p:nvPicPr>
          <p:cNvPr id="71682" name="Picture 2" descr="http://farm4.static.flickr.com/3082/2719514573_cca855ca3e.jpg"/>
          <p:cNvPicPr>
            <a:picLocks noChangeAspect="1" noChangeArrowheads="1"/>
          </p:cNvPicPr>
          <p:nvPr/>
        </p:nvPicPr>
        <p:blipFill>
          <a:blip r:embed="rId2" cstate="print"/>
          <a:srcRect/>
          <a:stretch>
            <a:fillRect/>
          </a:stretch>
        </p:blipFill>
        <p:spPr bwMode="auto">
          <a:xfrm>
            <a:off x="688138" y="1415938"/>
            <a:ext cx="4762500" cy="3571875"/>
          </a:xfrm>
          <a:prstGeom prst="rect">
            <a:avLst/>
          </a:prstGeom>
          <a:ln>
            <a:noFill/>
          </a:ln>
          <a:effectLst>
            <a:outerShdw blurRad="292100" dist="139700" dir="2700000" algn="tl" rotWithShape="0">
              <a:srgbClr val="333333">
                <a:alpha val="65000"/>
              </a:srgbClr>
            </a:outerShdw>
          </a:effectLst>
        </p:spPr>
      </p:pic>
      <p:pic>
        <p:nvPicPr>
          <p:cNvPr id="71684" name="Picture 4" descr="http://www.ham-radio.com/sbms/sd/txifamp2.jpg"/>
          <p:cNvPicPr>
            <a:picLocks noChangeAspect="1" noChangeArrowheads="1"/>
          </p:cNvPicPr>
          <p:nvPr/>
        </p:nvPicPr>
        <p:blipFill>
          <a:blip r:embed="rId3" cstate="print"/>
          <a:srcRect l="3627" t="10820" r="3525" b="16477"/>
          <a:stretch>
            <a:fillRect/>
          </a:stretch>
        </p:blipFill>
        <p:spPr bwMode="auto">
          <a:xfrm>
            <a:off x="2552281" y="2763988"/>
            <a:ext cx="6049108" cy="338629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637125" y="1428116"/>
            <a:ext cx="3235569" cy="1015663"/>
          </a:xfrm>
          <a:prstGeom prst="rect">
            <a:avLst/>
          </a:prstGeom>
          <a:noFill/>
        </p:spPr>
        <p:txBody>
          <a:bodyPr wrap="square" rtlCol="0">
            <a:spAutoFit/>
          </a:bodyPr>
          <a:lstStyle/>
          <a:p>
            <a:pPr algn="ctr"/>
            <a:r>
              <a:rPr lang="en-US" sz="3000" dirty="0" smtClean="0">
                <a:solidFill>
                  <a:schemeClr val="bg1"/>
                </a:solidFill>
                <a:latin typeface="+mj-lt"/>
              </a:rPr>
              <a:t>With discrete transistors</a:t>
            </a:r>
          </a:p>
        </p:txBody>
      </p:sp>
    </p:spTree>
    <p:extLst>
      <p:ext uri="{BB962C8B-B14F-4D97-AF65-F5344CB8AC3E}">
        <p14:creationId xmlns:p14="http://schemas.microsoft.com/office/powerpoint/2010/main" val="20555143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So are Vacuum </a:t>
            </a:r>
            <a:r>
              <a:rPr lang="en-US" dirty="0"/>
              <a:t>T</a:t>
            </a:r>
            <a:r>
              <a:rPr lang="en-US" dirty="0" smtClean="0"/>
              <a:t>ubes </a:t>
            </a:r>
            <a:r>
              <a:rPr lang="en-US" dirty="0"/>
              <a:t>D</a:t>
            </a:r>
            <a:r>
              <a:rPr lang="en-US" dirty="0" smtClean="0"/>
              <a:t>ead?</a:t>
            </a:r>
            <a:endParaRPr lang="en-US" dirty="0"/>
          </a:p>
        </p:txBody>
      </p:sp>
      <p:sp>
        <p:nvSpPr>
          <p:cNvPr id="3" name="Content Placeholder 2"/>
          <p:cNvSpPr>
            <a:spLocks noGrp="1"/>
          </p:cNvSpPr>
          <p:nvPr>
            <p:ph type="body" sz="quarter" idx="10"/>
          </p:nvPr>
        </p:nvSpPr>
        <p:spPr>
          <a:prstGeom prst="rect">
            <a:avLst/>
          </a:prstGeom>
        </p:spPr>
        <p:txBody>
          <a:bodyPr/>
          <a:lstStyle/>
          <a:p>
            <a:r>
              <a:rPr lang="en-US" dirty="0" smtClean="0"/>
              <a:t> Vacuum tubes and waveguides</a:t>
            </a:r>
            <a:endParaRPr lang="en-US" dirty="0"/>
          </a:p>
        </p:txBody>
      </p:sp>
      <p:pic>
        <p:nvPicPr>
          <p:cNvPr id="68610" name="Picture 2" descr="http://www.bwcinet.com/thule/dr.jpg"/>
          <p:cNvPicPr>
            <a:picLocks noChangeAspect="1" noChangeArrowheads="1"/>
          </p:cNvPicPr>
          <p:nvPr/>
        </p:nvPicPr>
        <p:blipFill>
          <a:blip r:embed="rId2" cstate="print"/>
          <a:srcRect/>
          <a:stretch>
            <a:fillRect/>
          </a:stretch>
        </p:blipFill>
        <p:spPr bwMode="auto">
          <a:xfrm>
            <a:off x="412376" y="1524000"/>
            <a:ext cx="3810000" cy="2543175"/>
          </a:xfrm>
          <a:prstGeom prst="rect">
            <a:avLst/>
          </a:prstGeom>
          <a:ln>
            <a:noFill/>
          </a:ln>
          <a:effectLst>
            <a:outerShdw blurRad="292100" dist="139700" dir="2700000" algn="tl" rotWithShape="0">
              <a:srgbClr val="333333">
                <a:alpha val="65000"/>
              </a:srgbClr>
            </a:outerShdw>
          </a:effectLst>
        </p:spPr>
      </p:pic>
      <p:pic>
        <p:nvPicPr>
          <p:cNvPr id="68612" name="Picture 4" descr="http://www.bwcinet.com/thule/BMEWSSite1ThuleGLdad08.jpg"/>
          <p:cNvPicPr>
            <a:picLocks noChangeAspect="1" noChangeArrowheads="1"/>
          </p:cNvPicPr>
          <p:nvPr/>
        </p:nvPicPr>
        <p:blipFill>
          <a:blip r:embed="rId3" cstate="print"/>
          <a:srcRect/>
          <a:stretch>
            <a:fillRect/>
          </a:stretch>
        </p:blipFill>
        <p:spPr bwMode="auto">
          <a:xfrm>
            <a:off x="2226422" y="2103251"/>
            <a:ext cx="5715000" cy="4619626"/>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617373" y="1524000"/>
            <a:ext cx="4204997" cy="461665"/>
          </a:xfrm>
          <a:prstGeom prst="rect">
            <a:avLst/>
          </a:prstGeom>
        </p:spPr>
        <p:txBody>
          <a:bodyPr wrap="none">
            <a:spAutoFit/>
          </a:bodyPr>
          <a:lstStyle/>
          <a:p>
            <a:r>
              <a:rPr lang="en-US" b="1" dirty="0" smtClean="0">
                <a:solidFill>
                  <a:srgbClr val="000000"/>
                </a:solidFill>
                <a:latin typeface="Arial" pitchFamily="34" charset="0"/>
                <a:cs typeface="Arial" pitchFamily="34" charset="0"/>
              </a:rPr>
              <a:t>AN/FPS-50 Detection Radar</a:t>
            </a:r>
            <a:endParaRPr lang="en-US" b="1" dirty="0">
              <a:solidFill>
                <a:srgbClr val="000000"/>
              </a:solidFill>
              <a:latin typeface="Arial" pitchFamily="34" charset="0"/>
              <a:cs typeface="Arial" pitchFamily="34" charset="0"/>
            </a:endParaRPr>
          </a:p>
        </p:txBody>
      </p:sp>
      <p:pic>
        <p:nvPicPr>
          <p:cNvPr id="68614" name="Picture 6" descr="http://www.bwcinet.com/thule/BMEWSSite1ThuleGLdad09.jpg"/>
          <p:cNvPicPr>
            <a:picLocks noChangeAspect="1" noChangeArrowheads="1"/>
          </p:cNvPicPr>
          <p:nvPr/>
        </p:nvPicPr>
        <p:blipFill>
          <a:blip r:embed="rId4" cstate="print"/>
          <a:srcRect/>
          <a:stretch>
            <a:fillRect/>
          </a:stretch>
        </p:blipFill>
        <p:spPr bwMode="auto">
          <a:xfrm>
            <a:off x="574883" y="3334871"/>
            <a:ext cx="3647493" cy="29179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05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Communication</a:t>
            </a:r>
            <a:endParaRPr lang="en-US" dirty="0"/>
          </a:p>
        </p:txBody>
      </p:sp>
      <p:sp>
        <p:nvSpPr>
          <p:cNvPr id="3" name="Content Placeholder 2"/>
          <p:cNvSpPr>
            <a:spLocks noGrp="1"/>
          </p:cNvSpPr>
          <p:nvPr>
            <p:ph type="body" sz="quarter" idx="10"/>
          </p:nvPr>
        </p:nvSpPr>
        <p:spPr>
          <a:prstGeom prst="rect">
            <a:avLst/>
          </a:prstGeom>
        </p:spPr>
        <p:txBody>
          <a:bodyPr/>
          <a:lstStyle/>
          <a:p>
            <a:r>
              <a:rPr lang="en-US" dirty="0" smtClean="0"/>
              <a:t> 4.5 million cell phones sold every day</a:t>
            </a:r>
          </a:p>
          <a:p>
            <a:r>
              <a:rPr lang="en-US" dirty="0" smtClean="0"/>
              <a:t> 7 trillion text messages sent in 2011</a:t>
            </a:r>
            <a:endParaRPr lang="en-US" dirty="0"/>
          </a:p>
        </p:txBody>
      </p:sp>
      <p:pic>
        <p:nvPicPr>
          <p:cNvPr id="41986" name="Picture 2" descr="http://thingscoolerthantoothpaste.files.wordpress.com/2010/01/gecko_brick_cell.jpg?w=490"/>
          <p:cNvPicPr>
            <a:picLocks noChangeAspect="1" noChangeArrowheads="1"/>
          </p:cNvPicPr>
          <p:nvPr/>
        </p:nvPicPr>
        <p:blipFill>
          <a:blip r:embed="rId2" cstate="print"/>
          <a:srcRect/>
          <a:stretch>
            <a:fillRect/>
          </a:stretch>
        </p:blipFill>
        <p:spPr bwMode="auto">
          <a:xfrm>
            <a:off x="667407" y="2651115"/>
            <a:ext cx="2857500" cy="3286126"/>
          </a:xfrm>
          <a:prstGeom prst="rect">
            <a:avLst/>
          </a:prstGeom>
          <a:noFill/>
        </p:spPr>
      </p:pic>
      <p:sp>
        <p:nvSpPr>
          <p:cNvPr id="4" name="TextBox 3"/>
          <p:cNvSpPr txBox="1"/>
          <p:nvPr/>
        </p:nvSpPr>
        <p:spPr>
          <a:xfrm>
            <a:off x="1513305" y="2097117"/>
            <a:ext cx="1165704" cy="553998"/>
          </a:xfrm>
          <a:prstGeom prst="rect">
            <a:avLst/>
          </a:prstGeom>
          <a:noFill/>
        </p:spPr>
        <p:txBody>
          <a:bodyPr wrap="none" rtlCol="0">
            <a:spAutoFit/>
          </a:bodyPr>
          <a:lstStyle/>
          <a:p>
            <a:r>
              <a:rPr lang="en-US" sz="3000" dirty="0" smtClean="0">
                <a:solidFill>
                  <a:schemeClr val="bg1"/>
                </a:solidFill>
                <a:latin typeface="+mj-lt"/>
              </a:rPr>
              <a:t>1987</a:t>
            </a:r>
          </a:p>
        </p:txBody>
      </p:sp>
      <p:sp>
        <p:nvSpPr>
          <p:cNvPr id="8" name="TextBox 7"/>
          <p:cNvSpPr txBox="1"/>
          <p:nvPr/>
        </p:nvSpPr>
        <p:spPr>
          <a:xfrm>
            <a:off x="5796271" y="2528133"/>
            <a:ext cx="1165704" cy="553998"/>
          </a:xfrm>
          <a:prstGeom prst="rect">
            <a:avLst/>
          </a:prstGeom>
          <a:noFill/>
        </p:spPr>
        <p:txBody>
          <a:bodyPr wrap="none" rtlCol="0">
            <a:spAutoFit/>
          </a:bodyPr>
          <a:lstStyle/>
          <a:p>
            <a:r>
              <a:rPr lang="en-US" sz="3000" dirty="0" smtClean="0">
                <a:solidFill>
                  <a:schemeClr val="bg1"/>
                </a:solidFill>
                <a:latin typeface="+mj-lt"/>
              </a:rPr>
              <a:t>2014</a:t>
            </a:r>
          </a:p>
        </p:txBody>
      </p:sp>
      <p:pic>
        <p:nvPicPr>
          <p:cNvPr id="7170" name="Picture 2" descr="http://static2.7sur7.be/static/photo/2011/6/9/0/20110617084406/media_xl_42389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273" y="3100993"/>
            <a:ext cx="445770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57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a:t>
            </a:r>
            <a:endParaRPr lang="en-US" dirty="0"/>
          </a:p>
        </p:txBody>
      </p:sp>
      <p:sp>
        <p:nvSpPr>
          <p:cNvPr id="3" name="Content Placeholder 2"/>
          <p:cNvSpPr>
            <a:spLocks noGrp="1"/>
          </p:cNvSpPr>
          <p:nvPr>
            <p:ph type="body" sz="quarter" idx="10"/>
          </p:nvPr>
        </p:nvSpPr>
        <p:spPr>
          <a:prstGeom prst="rect">
            <a:avLst/>
          </a:prstGeom>
        </p:spPr>
        <p:txBody>
          <a:bodyPr/>
          <a:lstStyle/>
          <a:p>
            <a:r>
              <a:rPr lang="en-US" sz="2600" dirty="0" smtClean="0"/>
              <a:t> TV and radio broadcast</a:t>
            </a:r>
          </a:p>
          <a:p>
            <a:r>
              <a:rPr lang="en-US" sz="2600" dirty="0" smtClean="0"/>
              <a:t> Wireless cellular networks</a:t>
            </a:r>
          </a:p>
          <a:p>
            <a:r>
              <a:rPr lang="en-US" sz="2600" dirty="0" smtClean="0"/>
              <a:t> Microwave point-to-point links</a:t>
            </a:r>
          </a:p>
          <a:p>
            <a:r>
              <a:rPr lang="en-US" sz="2600" dirty="0" smtClean="0"/>
              <a:t> Walkie-talkies</a:t>
            </a:r>
          </a:p>
        </p:txBody>
      </p:sp>
      <p:pic>
        <p:nvPicPr>
          <p:cNvPr id="13318" name="Picture 6" descr="http://www.bigisland-bigisland.com/images/big-island-news-hawaii-broadcast-tv-stations-to-go-alldigital-on-jan-15-21237081.jpg"/>
          <p:cNvPicPr>
            <a:picLocks noChangeAspect="1" noChangeArrowheads="1"/>
          </p:cNvPicPr>
          <p:nvPr/>
        </p:nvPicPr>
        <p:blipFill>
          <a:blip r:embed="rId2" cstate="print"/>
          <a:srcRect t="7610" b="13892"/>
          <a:stretch>
            <a:fillRect/>
          </a:stretch>
        </p:blipFill>
        <p:spPr bwMode="auto">
          <a:xfrm>
            <a:off x="304800" y="3118597"/>
            <a:ext cx="2691973" cy="2007498"/>
          </a:xfrm>
          <a:prstGeom prst="rect">
            <a:avLst/>
          </a:prstGeom>
          <a:ln>
            <a:noFill/>
          </a:ln>
          <a:effectLst>
            <a:outerShdw blurRad="292100" dist="139700" dir="2700000" algn="tl" rotWithShape="0">
              <a:srgbClr val="333333">
                <a:alpha val="65000"/>
              </a:srgbClr>
            </a:outerShdw>
          </a:effectLst>
        </p:spPr>
      </p:pic>
      <p:grpSp>
        <p:nvGrpSpPr>
          <p:cNvPr id="10" name="Group 9"/>
          <p:cNvGrpSpPr/>
          <p:nvPr/>
        </p:nvGrpSpPr>
        <p:grpSpPr>
          <a:xfrm>
            <a:off x="1956016" y="3622400"/>
            <a:ext cx="3747431" cy="2737723"/>
            <a:chOff x="1956016" y="3622400"/>
            <a:chExt cx="3747431" cy="2737723"/>
          </a:xfrm>
        </p:grpSpPr>
        <p:pic>
          <p:nvPicPr>
            <p:cNvPr id="13314" name="Picture 2" descr="http://www.bulbing.com/projects/cellularnw.gif"/>
            <p:cNvPicPr>
              <a:picLocks noChangeAspect="1" noChangeArrowheads="1"/>
            </p:cNvPicPr>
            <p:nvPr/>
          </p:nvPicPr>
          <p:blipFill>
            <a:blip r:embed="rId3" cstate="print"/>
            <a:srcRect/>
            <a:stretch>
              <a:fillRect/>
            </a:stretch>
          </p:blipFill>
          <p:spPr bwMode="auto">
            <a:xfrm>
              <a:off x="1956016" y="3622400"/>
              <a:ext cx="3472034" cy="2328804"/>
            </a:xfrm>
            <a:prstGeom prst="rect">
              <a:avLst/>
            </a:prstGeom>
            <a:ln>
              <a:noFill/>
            </a:ln>
            <a:effectLst>
              <a:outerShdw blurRad="292100" dist="139700" dir="2700000" algn="tl" rotWithShape="0">
                <a:srgbClr val="333333">
                  <a:alpha val="65000"/>
                </a:srgbClr>
              </a:outerShdw>
            </a:effectLst>
          </p:spPr>
        </p:pic>
        <p:pic>
          <p:nvPicPr>
            <p:cNvPr id="13324" name="Picture 12" descr="http://static.ddmcdn.com/gif/how-to-unlock-cell-phone-1.jpg"/>
            <p:cNvPicPr>
              <a:picLocks noChangeAspect="1" noChangeArrowheads="1"/>
            </p:cNvPicPr>
            <p:nvPr/>
          </p:nvPicPr>
          <p:blipFill>
            <a:blip r:embed="rId4" cstate="print"/>
            <a:srcRect/>
            <a:stretch>
              <a:fillRect/>
            </a:stretch>
          </p:blipFill>
          <p:spPr bwMode="auto">
            <a:xfrm>
              <a:off x="4058076" y="5126095"/>
              <a:ext cx="1645371" cy="1234028"/>
            </a:xfrm>
            <a:prstGeom prst="rect">
              <a:avLst/>
            </a:prstGeom>
            <a:ln>
              <a:noFill/>
            </a:ln>
            <a:effectLst>
              <a:outerShdw blurRad="292100" dist="139700" dir="2700000" algn="tl" rotWithShape="0">
                <a:srgbClr val="333333">
                  <a:alpha val="65000"/>
                </a:srgbClr>
              </a:outerShdw>
            </a:effectLst>
          </p:spPr>
        </p:pic>
      </p:grpSp>
      <p:pic>
        <p:nvPicPr>
          <p:cNvPr id="13316" name="Picture 4" descr="http://www.aowireless.com/Portals/79428/images/licensed%20microwave%20simple%20diagram.jpg"/>
          <p:cNvPicPr>
            <a:picLocks noChangeAspect="1" noChangeArrowheads="1"/>
          </p:cNvPicPr>
          <p:nvPr/>
        </p:nvPicPr>
        <p:blipFill>
          <a:blip r:embed="rId5" cstate="print"/>
          <a:srcRect/>
          <a:stretch>
            <a:fillRect/>
          </a:stretch>
        </p:blipFill>
        <p:spPr bwMode="auto">
          <a:xfrm>
            <a:off x="4662487" y="3817122"/>
            <a:ext cx="6067425" cy="2295526"/>
          </a:xfrm>
          <a:prstGeom prst="rect">
            <a:avLst/>
          </a:prstGeom>
          <a:ln>
            <a:noFill/>
          </a:ln>
          <a:effectLst>
            <a:outerShdw blurRad="292100" dist="139700" dir="2700000" algn="tl" rotWithShape="0">
              <a:srgbClr val="333333">
                <a:alpha val="65000"/>
              </a:srgbClr>
            </a:outerShdw>
          </a:effectLst>
        </p:spPr>
      </p:pic>
      <p:pic>
        <p:nvPicPr>
          <p:cNvPr id="13322" name="Picture 10" descr="Motorola T5583 Walkie Talkie"/>
          <p:cNvPicPr>
            <a:picLocks noChangeAspect="1" noChangeArrowheads="1"/>
          </p:cNvPicPr>
          <p:nvPr/>
        </p:nvPicPr>
        <p:blipFill>
          <a:blip r:embed="rId6" cstate="print"/>
          <a:srcRect/>
          <a:stretch>
            <a:fillRect/>
          </a:stretch>
        </p:blipFill>
        <p:spPr bwMode="auto">
          <a:xfrm>
            <a:off x="5703447" y="2600904"/>
            <a:ext cx="2857500" cy="285750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1782696" y="6546797"/>
            <a:ext cx="3262175" cy="323165"/>
          </a:xfrm>
          <a:prstGeom prst="rect">
            <a:avLst/>
          </a:prstGeom>
          <a:noFill/>
        </p:spPr>
        <p:txBody>
          <a:bodyPr wrap="none" rtlCol="0">
            <a:spAutoFit/>
          </a:bodyPr>
          <a:lstStyle/>
          <a:p>
            <a:r>
              <a:rPr lang="en-US" sz="1500" dirty="0" smtClean="0">
                <a:solidFill>
                  <a:schemeClr val="bg1"/>
                </a:solidFill>
                <a:latin typeface="+mj-lt"/>
              </a:rPr>
              <a:t>Images taken from the Internet</a:t>
            </a:r>
          </a:p>
        </p:txBody>
      </p:sp>
    </p:spTree>
    <p:extLst>
      <p:ext uri="{BB962C8B-B14F-4D97-AF65-F5344CB8AC3E}">
        <p14:creationId xmlns:p14="http://schemas.microsoft.com/office/powerpoint/2010/main" val="317832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System</a:t>
            </a:r>
            <a:endParaRPr lang="en-US" dirty="0"/>
          </a:p>
        </p:txBody>
      </p:sp>
      <p:sp>
        <p:nvSpPr>
          <p:cNvPr id="3" name="Text Placeholder 2"/>
          <p:cNvSpPr>
            <a:spLocks noGrp="1"/>
          </p:cNvSpPr>
          <p:nvPr>
            <p:ph type="body" sz="quarter" idx="10"/>
          </p:nvPr>
        </p:nvSpPr>
        <p:spPr/>
        <p:txBody>
          <a:bodyPr/>
          <a:lstStyle/>
          <a:p>
            <a:endParaRPr lang="en-US"/>
          </a:p>
        </p:txBody>
      </p:sp>
      <p:pic>
        <p:nvPicPr>
          <p:cNvPr id="3075" name="Picture 3"/>
          <p:cNvPicPr>
            <a:picLocks noChangeAspect="1" noChangeArrowheads="1"/>
          </p:cNvPicPr>
          <p:nvPr/>
        </p:nvPicPr>
        <p:blipFill>
          <a:blip r:embed="rId2" cstate="print"/>
          <a:srcRect/>
          <a:stretch>
            <a:fillRect/>
          </a:stretch>
        </p:blipFill>
        <p:spPr bwMode="auto">
          <a:xfrm>
            <a:off x="304800" y="1893091"/>
            <a:ext cx="8625425" cy="3420427"/>
          </a:xfrm>
          <a:prstGeom prst="rect">
            <a:avLst/>
          </a:prstGeom>
          <a:noFill/>
          <a:ln w="9525">
            <a:noFill/>
            <a:miter lim="800000"/>
            <a:headEnd/>
            <a:tailEnd/>
          </a:ln>
        </p:spPr>
      </p:pic>
      <p:sp>
        <p:nvSpPr>
          <p:cNvPr id="6" name="Rounded Rectangle 5"/>
          <p:cNvSpPr/>
          <p:nvPr/>
        </p:nvSpPr>
        <p:spPr bwMode="auto">
          <a:xfrm>
            <a:off x="1258824" y="3690506"/>
            <a:ext cx="5580888" cy="1135332"/>
          </a:xfrm>
          <a:prstGeom prst="roundRect">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 name="TextBox 6"/>
          <p:cNvSpPr txBox="1"/>
          <p:nvPr/>
        </p:nvSpPr>
        <p:spPr>
          <a:xfrm>
            <a:off x="1977329" y="4834704"/>
            <a:ext cx="2182368" cy="553998"/>
          </a:xfrm>
          <a:prstGeom prst="rect">
            <a:avLst/>
          </a:prstGeom>
          <a:noFill/>
        </p:spPr>
        <p:txBody>
          <a:bodyPr wrap="square" rtlCol="0">
            <a:spAutoFit/>
          </a:bodyPr>
          <a:lstStyle/>
          <a:p>
            <a:r>
              <a:rPr lang="en-US" sz="3000" b="1" dirty="0" smtClean="0">
                <a:solidFill>
                  <a:srgbClr val="FF0000"/>
                </a:solidFill>
                <a:latin typeface="+mj-lt"/>
              </a:rPr>
              <a:t>Transmit</a:t>
            </a:r>
          </a:p>
        </p:txBody>
      </p:sp>
      <p:sp>
        <p:nvSpPr>
          <p:cNvPr id="8" name="Rounded Rectangle 7"/>
          <p:cNvSpPr/>
          <p:nvPr/>
        </p:nvSpPr>
        <p:spPr bwMode="auto">
          <a:xfrm>
            <a:off x="546761" y="1925094"/>
            <a:ext cx="6292951" cy="956119"/>
          </a:xfrm>
          <a:prstGeom prst="roundRect">
            <a:avLst/>
          </a:prstGeom>
          <a:noFill/>
          <a:ln w="381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 name="TextBox 8"/>
          <p:cNvSpPr txBox="1"/>
          <p:nvPr/>
        </p:nvSpPr>
        <p:spPr>
          <a:xfrm>
            <a:off x="2141405" y="1339093"/>
            <a:ext cx="1858201" cy="553998"/>
          </a:xfrm>
          <a:prstGeom prst="rect">
            <a:avLst/>
          </a:prstGeom>
          <a:noFill/>
        </p:spPr>
        <p:txBody>
          <a:bodyPr wrap="none" rtlCol="0">
            <a:spAutoFit/>
          </a:bodyPr>
          <a:lstStyle/>
          <a:p>
            <a:r>
              <a:rPr lang="en-US" sz="3000" b="1" dirty="0" smtClean="0">
                <a:solidFill>
                  <a:srgbClr val="0000FF"/>
                </a:solidFill>
                <a:latin typeface="+mj-lt"/>
              </a:rPr>
              <a:t>Receive</a:t>
            </a:r>
          </a:p>
        </p:txBody>
      </p:sp>
      <p:sp>
        <p:nvSpPr>
          <p:cNvPr id="10" name="TextBox 9"/>
          <p:cNvSpPr txBox="1"/>
          <p:nvPr/>
        </p:nvSpPr>
        <p:spPr>
          <a:xfrm>
            <a:off x="1544491" y="6546797"/>
            <a:ext cx="4192173" cy="323165"/>
          </a:xfrm>
          <a:prstGeom prst="rect">
            <a:avLst/>
          </a:prstGeom>
          <a:noFill/>
        </p:spPr>
        <p:txBody>
          <a:bodyPr wrap="none" rtlCol="0">
            <a:spAutoFit/>
          </a:bodyPr>
          <a:lstStyle/>
          <a:p>
            <a:r>
              <a:rPr lang="en-US" sz="1500" dirty="0" smtClean="0">
                <a:solidFill>
                  <a:schemeClr val="bg1"/>
                </a:solidFill>
                <a:latin typeface="+mj-lt"/>
              </a:rPr>
              <a:t>Image taken from Analog Device Website</a:t>
            </a:r>
          </a:p>
        </p:txBody>
      </p:sp>
    </p:spTree>
    <p:extLst>
      <p:ext uri="{BB962C8B-B14F-4D97-AF65-F5344CB8AC3E}">
        <p14:creationId xmlns:p14="http://schemas.microsoft.com/office/powerpoint/2010/main" val="31660658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2" cstate="print"/>
          <a:srcRect/>
          <a:stretch>
            <a:fillRect/>
          </a:stretch>
        </p:blipFill>
        <p:spPr bwMode="auto">
          <a:xfrm>
            <a:off x="121920" y="1114235"/>
            <a:ext cx="8902342" cy="4908613"/>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sz="3200" dirty="0" smtClean="0"/>
              <a:t>Radar</a:t>
            </a:r>
            <a:endParaRPr lang="en-US" sz="3200" dirty="0"/>
          </a:p>
        </p:txBody>
      </p:sp>
      <p:sp>
        <p:nvSpPr>
          <p:cNvPr id="3" name="Text Placeholder 2"/>
          <p:cNvSpPr>
            <a:spLocks noGrp="1"/>
          </p:cNvSpPr>
          <p:nvPr>
            <p:ph type="body" sz="quarter" idx="10"/>
          </p:nvPr>
        </p:nvSpPr>
        <p:spPr/>
        <p:txBody>
          <a:bodyPr/>
          <a:lstStyle/>
          <a:p>
            <a:endParaRPr lang="en-US"/>
          </a:p>
        </p:txBody>
      </p:sp>
      <p:sp>
        <p:nvSpPr>
          <p:cNvPr id="6" name="TextBox 5"/>
          <p:cNvSpPr txBox="1"/>
          <p:nvPr/>
        </p:nvSpPr>
        <p:spPr>
          <a:xfrm>
            <a:off x="1524000" y="6461760"/>
            <a:ext cx="5598007" cy="323165"/>
          </a:xfrm>
          <a:prstGeom prst="rect">
            <a:avLst/>
          </a:prstGeom>
          <a:noFill/>
        </p:spPr>
        <p:txBody>
          <a:bodyPr wrap="none" rtlCol="0">
            <a:spAutoFit/>
          </a:bodyPr>
          <a:lstStyle/>
          <a:p>
            <a:r>
              <a:rPr lang="en-US" sz="1500" b="1" dirty="0" smtClean="0">
                <a:solidFill>
                  <a:srgbClr val="FF0000"/>
                </a:solidFill>
                <a:latin typeface="+mj-lt"/>
              </a:rPr>
              <a:t>Read more:</a:t>
            </a:r>
            <a:r>
              <a:rPr lang="en-US" sz="1500" b="1" dirty="0" smtClean="0">
                <a:solidFill>
                  <a:schemeClr val="bg1"/>
                </a:solidFill>
                <a:latin typeface="+mj-lt"/>
              </a:rPr>
              <a:t> </a:t>
            </a:r>
            <a:r>
              <a:rPr lang="en-US" sz="1500" dirty="0" smtClean="0">
                <a:hlinkClick r:id="rId3"/>
              </a:rPr>
              <a:t>http://mil-aero.analog.com/en/radar/segment/ma.html</a:t>
            </a:r>
            <a:endParaRPr lang="en-US" sz="1500" dirty="0" smtClean="0">
              <a:solidFill>
                <a:schemeClr val="bg1"/>
              </a:solidFill>
              <a:latin typeface="+mj-lt"/>
            </a:endParaRPr>
          </a:p>
        </p:txBody>
      </p:sp>
      <p:sp>
        <p:nvSpPr>
          <p:cNvPr id="8" name="Rounded Rectangle 7"/>
          <p:cNvSpPr/>
          <p:nvPr/>
        </p:nvSpPr>
        <p:spPr bwMode="auto">
          <a:xfrm>
            <a:off x="795528" y="2593479"/>
            <a:ext cx="7336536" cy="890016"/>
          </a:xfrm>
          <a:prstGeom prst="roundRect">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 name="TextBox 8"/>
          <p:cNvSpPr txBox="1"/>
          <p:nvPr/>
        </p:nvSpPr>
        <p:spPr>
          <a:xfrm>
            <a:off x="3352800" y="1762482"/>
            <a:ext cx="2109873" cy="553998"/>
          </a:xfrm>
          <a:prstGeom prst="rect">
            <a:avLst/>
          </a:prstGeom>
          <a:noFill/>
        </p:spPr>
        <p:txBody>
          <a:bodyPr wrap="none" rtlCol="0">
            <a:spAutoFit/>
          </a:bodyPr>
          <a:lstStyle/>
          <a:p>
            <a:r>
              <a:rPr lang="en-US" sz="3000" b="1" dirty="0" smtClean="0">
                <a:solidFill>
                  <a:srgbClr val="FF0000"/>
                </a:solidFill>
                <a:latin typeface="+mj-lt"/>
              </a:rPr>
              <a:t>Transmit</a:t>
            </a:r>
          </a:p>
        </p:txBody>
      </p:sp>
      <p:sp>
        <p:nvSpPr>
          <p:cNvPr id="10" name="Rounded Rectangle 9"/>
          <p:cNvSpPr/>
          <p:nvPr/>
        </p:nvSpPr>
        <p:spPr bwMode="auto">
          <a:xfrm>
            <a:off x="829055" y="4437888"/>
            <a:ext cx="6292951" cy="890016"/>
          </a:xfrm>
          <a:prstGeom prst="roundRect">
            <a:avLst/>
          </a:prstGeom>
          <a:noFill/>
          <a:ln w="381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 name="TextBox 10"/>
          <p:cNvSpPr txBox="1"/>
          <p:nvPr/>
        </p:nvSpPr>
        <p:spPr>
          <a:xfrm>
            <a:off x="3352800" y="5383506"/>
            <a:ext cx="1858201" cy="553998"/>
          </a:xfrm>
          <a:prstGeom prst="rect">
            <a:avLst/>
          </a:prstGeom>
          <a:noFill/>
        </p:spPr>
        <p:txBody>
          <a:bodyPr wrap="none" rtlCol="0">
            <a:spAutoFit/>
          </a:bodyPr>
          <a:lstStyle/>
          <a:p>
            <a:r>
              <a:rPr lang="en-US" sz="3000" b="1" dirty="0" smtClean="0">
                <a:solidFill>
                  <a:srgbClr val="0000FF"/>
                </a:solidFill>
                <a:latin typeface="+mj-lt"/>
              </a:rPr>
              <a:t>Receive</a:t>
            </a:r>
          </a:p>
        </p:txBody>
      </p:sp>
    </p:spTree>
    <p:extLst>
      <p:ext uri="{BB962C8B-B14F-4D97-AF65-F5344CB8AC3E}">
        <p14:creationId xmlns:p14="http://schemas.microsoft.com/office/powerpoint/2010/main" val="1536177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Astronomy</a:t>
            </a:r>
            <a:endParaRPr lang="en-US" dirty="0"/>
          </a:p>
        </p:txBody>
      </p:sp>
      <p:sp>
        <p:nvSpPr>
          <p:cNvPr id="3" name="Content Placeholder 2"/>
          <p:cNvSpPr>
            <a:spLocks noGrp="1"/>
          </p:cNvSpPr>
          <p:nvPr>
            <p:ph type="body" sz="quarter" idx="10"/>
          </p:nvPr>
        </p:nvSpPr>
        <p:spPr>
          <a:prstGeom prst="rect">
            <a:avLst/>
          </a:prstGeom>
        </p:spPr>
        <p:txBody>
          <a:bodyPr/>
          <a:lstStyle/>
          <a:p>
            <a:r>
              <a:rPr lang="en-US" dirty="0" smtClean="0"/>
              <a:t> See the universe in radio waves (vs. visible light)</a:t>
            </a:r>
            <a:endParaRPr lang="en-US" dirty="0"/>
          </a:p>
        </p:txBody>
      </p:sp>
      <p:pic>
        <p:nvPicPr>
          <p:cNvPr id="62466" name="Picture 2" descr="File:WMAP 2010.png"/>
          <p:cNvPicPr>
            <a:picLocks noChangeAspect="1" noChangeArrowheads="1"/>
          </p:cNvPicPr>
          <p:nvPr/>
        </p:nvPicPr>
        <p:blipFill>
          <a:blip r:embed="rId2" cstate="print"/>
          <a:srcRect/>
          <a:stretch>
            <a:fillRect/>
          </a:stretch>
        </p:blipFill>
        <p:spPr bwMode="auto">
          <a:xfrm>
            <a:off x="5347419" y="4203825"/>
            <a:ext cx="3434095" cy="1717048"/>
          </a:xfrm>
          <a:prstGeom prst="rect">
            <a:avLst/>
          </a:prstGeom>
          <a:noFill/>
        </p:spPr>
      </p:pic>
      <p:sp>
        <p:nvSpPr>
          <p:cNvPr id="5" name="TextBox 4"/>
          <p:cNvSpPr txBox="1"/>
          <p:nvPr/>
        </p:nvSpPr>
        <p:spPr>
          <a:xfrm>
            <a:off x="5347419" y="5920344"/>
            <a:ext cx="3642232" cy="784830"/>
          </a:xfrm>
          <a:prstGeom prst="rect">
            <a:avLst/>
          </a:prstGeom>
          <a:noFill/>
        </p:spPr>
        <p:txBody>
          <a:bodyPr wrap="square" rtlCol="0">
            <a:spAutoFit/>
          </a:bodyPr>
          <a:lstStyle/>
          <a:p>
            <a:r>
              <a:rPr lang="en-US" sz="1500" dirty="0" smtClean="0">
                <a:solidFill>
                  <a:srgbClr val="0070C0"/>
                </a:solidFill>
                <a:latin typeface="+mj-lt"/>
              </a:rPr>
              <a:t>Map of the Cosmic Microwave Background (CMB) at </a:t>
            </a:r>
            <a:r>
              <a:rPr lang="en-US" sz="1500" dirty="0" smtClean="0">
                <a:solidFill>
                  <a:srgbClr val="0070C0"/>
                </a:solidFill>
                <a:latin typeface="Arial" pitchFamily="34" charset="0"/>
                <a:cs typeface="Arial" pitchFamily="34" charset="0"/>
              </a:rPr>
              <a:t>160.2 GHz</a:t>
            </a:r>
          </a:p>
          <a:p>
            <a:r>
              <a:rPr lang="en-US" sz="1500" dirty="0" smtClean="0">
                <a:solidFill>
                  <a:srgbClr val="0070C0"/>
                </a:solidFill>
                <a:latin typeface="+mj-lt"/>
              </a:rPr>
              <a:t>Credit: NASA</a:t>
            </a:r>
          </a:p>
        </p:txBody>
      </p:sp>
      <p:pic>
        <p:nvPicPr>
          <p:cNvPr id="62468" name="Picture 4" descr="http://apod.nasa.gov/apod/image/0205/vla006_nrao.jpg"/>
          <p:cNvPicPr>
            <a:picLocks noChangeAspect="1" noChangeArrowheads="1"/>
          </p:cNvPicPr>
          <p:nvPr/>
        </p:nvPicPr>
        <p:blipFill>
          <a:blip r:embed="rId3" cstate="print"/>
          <a:srcRect/>
          <a:stretch>
            <a:fillRect/>
          </a:stretch>
        </p:blipFill>
        <p:spPr bwMode="auto">
          <a:xfrm>
            <a:off x="509041" y="2200514"/>
            <a:ext cx="2846936" cy="2171701"/>
          </a:xfrm>
          <a:prstGeom prst="rect">
            <a:avLst/>
          </a:prstGeom>
          <a:ln>
            <a:noFill/>
          </a:ln>
          <a:effectLst>
            <a:outerShdw blurRad="292100" dist="139700" dir="2700000" algn="tl" rotWithShape="0">
              <a:srgbClr val="333333">
                <a:alpha val="65000"/>
              </a:srgbClr>
            </a:outerShdw>
          </a:effectLst>
        </p:spPr>
      </p:pic>
      <p:pic>
        <p:nvPicPr>
          <p:cNvPr id="62470" name="Picture 6" descr="http://icc.ub.edu/images/vla2.jpg"/>
          <p:cNvPicPr>
            <a:picLocks noChangeAspect="1" noChangeArrowheads="1"/>
          </p:cNvPicPr>
          <p:nvPr/>
        </p:nvPicPr>
        <p:blipFill>
          <a:blip r:embed="rId4" cstate="print"/>
          <a:srcRect/>
          <a:stretch>
            <a:fillRect/>
          </a:stretch>
        </p:blipFill>
        <p:spPr bwMode="auto">
          <a:xfrm>
            <a:off x="1721223" y="3703175"/>
            <a:ext cx="3279226" cy="2459419"/>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1721223" y="6304002"/>
            <a:ext cx="3642232" cy="553998"/>
          </a:xfrm>
          <a:prstGeom prst="rect">
            <a:avLst/>
          </a:prstGeom>
          <a:noFill/>
        </p:spPr>
        <p:txBody>
          <a:bodyPr wrap="square" rtlCol="0">
            <a:spAutoFit/>
          </a:bodyPr>
          <a:lstStyle/>
          <a:p>
            <a:pPr algn="ctr"/>
            <a:r>
              <a:rPr lang="en-US" sz="1500" dirty="0" smtClean="0">
                <a:solidFill>
                  <a:srgbClr val="0070C0"/>
                </a:solidFill>
                <a:latin typeface="+mj-lt"/>
              </a:rPr>
              <a:t>Very Large Array (VLA)</a:t>
            </a:r>
          </a:p>
          <a:p>
            <a:pPr algn="ctr"/>
            <a:r>
              <a:rPr lang="en-US" sz="1500" dirty="0" smtClean="0">
                <a:solidFill>
                  <a:srgbClr val="0070C0"/>
                </a:solidFill>
                <a:latin typeface="+mj-lt"/>
              </a:rPr>
              <a:t>radio telescope</a:t>
            </a:r>
          </a:p>
        </p:txBody>
      </p:sp>
      <p:pic>
        <p:nvPicPr>
          <p:cNvPr id="62472" name="Picture 8" descr="http://www.ras.ucalgary.ca/grad_project_2005/blockdiagram.jpg"/>
          <p:cNvPicPr>
            <a:picLocks noChangeAspect="1" noChangeArrowheads="1"/>
          </p:cNvPicPr>
          <p:nvPr/>
        </p:nvPicPr>
        <p:blipFill>
          <a:blip r:embed="rId5" cstate="print"/>
          <a:srcRect/>
          <a:stretch>
            <a:fillRect/>
          </a:stretch>
        </p:blipFill>
        <p:spPr bwMode="auto">
          <a:xfrm>
            <a:off x="4699427" y="1640875"/>
            <a:ext cx="3791430" cy="23548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8059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 – Benjamin Franklin </a:t>
            </a:r>
            <a:endParaRPr lang="en-US" dirty="0"/>
          </a:p>
        </p:txBody>
      </p:sp>
      <p:sp>
        <p:nvSpPr>
          <p:cNvPr id="3" name="Text Placeholder 2"/>
          <p:cNvSpPr>
            <a:spLocks noGrp="1"/>
          </p:cNvSpPr>
          <p:nvPr>
            <p:ph type="body" sz="quarter" idx="10"/>
          </p:nvPr>
        </p:nvSpPr>
        <p:spPr>
          <a:xfrm>
            <a:off x="304801" y="933262"/>
            <a:ext cx="4599040" cy="4335463"/>
          </a:xfrm>
        </p:spPr>
        <p:txBody>
          <a:bodyPr/>
          <a:lstStyle/>
          <a:p>
            <a:pPr algn="just"/>
            <a:r>
              <a:rPr lang="en-US" sz="1800" dirty="0" smtClean="0"/>
              <a:t>Around 1750, Benjamin Franklin proposed that lightning is indeed electricity (electric discharge); he proposed an experiment to extract electricity from a lightning.</a:t>
            </a:r>
          </a:p>
          <a:p>
            <a:pPr algn="just"/>
            <a:r>
              <a:rPr lang="en-US" sz="1800" dirty="0" smtClean="0"/>
              <a:t>Evidence seems to show that he indeed carried out these experiments with proper insulation.</a:t>
            </a:r>
          </a:p>
          <a:p>
            <a:pPr algn="just"/>
            <a:r>
              <a:rPr lang="en-US" sz="1800" dirty="0" smtClean="0"/>
              <a:t>Benjamin also proposed the distinction between positive and negative charges.</a:t>
            </a:r>
          </a:p>
          <a:p>
            <a:endParaRPr lang="en-US" sz="1800" dirty="0"/>
          </a:p>
        </p:txBody>
      </p:sp>
      <p:pic>
        <p:nvPicPr>
          <p:cNvPr id="4098" name="Picture 2" descr="http://scied.ucar.edu/sites/default/files/images/video/Media%20browser/ben%20franklin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85" y="4218550"/>
            <a:ext cx="2773851" cy="18827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ushistory.org/franklin/info/images/franklinwithke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380" y="1013585"/>
            <a:ext cx="3757734" cy="508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6734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RF/Microwave Test Equipment</a:t>
            </a:r>
            <a:endParaRPr lang="en-US" sz="3200" dirty="0"/>
          </a:p>
        </p:txBody>
      </p:sp>
      <p:sp>
        <p:nvSpPr>
          <p:cNvPr id="3" name="Text Placeholder 2"/>
          <p:cNvSpPr>
            <a:spLocks noGrp="1"/>
          </p:cNvSpPr>
          <p:nvPr>
            <p:ph type="body" sz="quarter" idx="10"/>
          </p:nvPr>
        </p:nvSpPr>
        <p:spPr/>
        <p:txBody>
          <a:bodyPr/>
          <a:lstStyle/>
          <a:p>
            <a:endParaRPr lang="en-US"/>
          </a:p>
        </p:txBody>
      </p:sp>
      <p:pic>
        <p:nvPicPr>
          <p:cNvPr id="63490" name="Picture 2" descr="http://mobiledevdesign.com/test_time/agilent-ena-series.jpg"/>
          <p:cNvPicPr>
            <a:picLocks noChangeAspect="1" noChangeArrowheads="1"/>
          </p:cNvPicPr>
          <p:nvPr/>
        </p:nvPicPr>
        <p:blipFill>
          <a:blip r:embed="rId2" cstate="print"/>
          <a:srcRect/>
          <a:stretch>
            <a:fillRect/>
          </a:stretch>
        </p:blipFill>
        <p:spPr bwMode="auto">
          <a:xfrm>
            <a:off x="304800" y="1351937"/>
            <a:ext cx="3396579" cy="2105879"/>
          </a:xfrm>
          <a:prstGeom prst="rect">
            <a:avLst/>
          </a:prstGeom>
          <a:noFill/>
        </p:spPr>
      </p:pic>
      <p:sp>
        <p:nvSpPr>
          <p:cNvPr id="6" name="TextBox 5"/>
          <p:cNvSpPr txBox="1"/>
          <p:nvPr/>
        </p:nvSpPr>
        <p:spPr>
          <a:xfrm>
            <a:off x="249554" y="914400"/>
            <a:ext cx="4511171" cy="461665"/>
          </a:xfrm>
          <a:prstGeom prst="rect">
            <a:avLst/>
          </a:prstGeom>
          <a:noFill/>
        </p:spPr>
        <p:txBody>
          <a:bodyPr wrap="none" rtlCol="0">
            <a:spAutoFit/>
          </a:bodyPr>
          <a:lstStyle/>
          <a:p>
            <a:r>
              <a:rPr lang="en-US" b="1" dirty="0" smtClean="0">
                <a:solidFill>
                  <a:schemeClr val="bg1"/>
                </a:solidFill>
                <a:latin typeface="+mj-lt"/>
              </a:rPr>
              <a:t>Vector Network Analyzer</a:t>
            </a:r>
          </a:p>
        </p:txBody>
      </p:sp>
      <p:pic>
        <p:nvPicPr>
          <p:cNvPr id="63496" name="Picture 8" descr="Network Analyzer Block Diagram"/>
          <p:cNvPicPr>
            <a:picLocks noChangeAspect="1" noChangeArrowheads="1"/>
          </p:cNvPicPr>
          <p:nvPr/>
        </p:nvPicPr>
        <p:blipFill>
          <a:blip r:embed="rId3" cstate="print"/>
          <a:srcRect l="3006" t="4263" r="1839" b="6866"/>
          <a:stretch>
            <a:fillRect/>
          </a:stretch>
        </p:blipFill>
        <p:spPr bwMode="auto">
          <a:xfrm>
            <a:off x="560934" y="3177347"/>
            <a:ext cx="5048411" cy="2082373"/>
          </a:xfrm>
          <a:prstGeom prst="rect">
            <a:avLst/>
          </a:prstGeom>
          <a:ln>
            <a:noFill/>
          </a:ln>
          <a:effectLst>
            <a:outerShdw blurRad="292100" dist="139700" dir="2700000" algn="tl" rotWithShape="0">
              <a:srgbClr val="333333">
                <a:alpha val="65000"/>
              </a:srgbClr>
            </a:outerShdw>
          </a:effectLst>
        </p:spPr>
      </p:pic>
      <p:pic>
        <p:nvPicPr>
          <p:cNvPr id="63498" name="Picture 10" descr="http://www.trekequipment.com/product_images/agilent-E4440A.jpg"/>
          <p:cNvPicPr>
            <a:picLocks noChangeAspect="1" noChangeArrowheads="1"/>
          </p:cNvPicPr>
          <p:nvPr/>
        </p:nvPicPr>
        <p:blipFill>
          <a:blip r:embed="rId4" cstate="print"/>
          <a:srcRect/>
          <a:stretch>
            <a:fillRect/>
          </a:stretch>
        </p:blipFill>
        <p:spPr bwMode="auto">
          <a:xfrm>
            <a:off x="4258849" y="2663903"/>
            <a:ext cx="4022214" cy="2064737"/>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484507" y="2202238"/>
            <a:ext cx="3457998" cy="461665"/>
          </a:xfrm>
          <a:prstGeom prst="rect">
            <a:avLst/>
          </a:prstGeom>
          <a:noFill/>
        </p:spPr>
        <p:txBody>
          <a:bodyPr wrap="none" rtlCol="0">
            <a:spAutoFit/>
          </a:bodyPr>
          <a:lstStyle/>
          <a:p>
            <a:r>
              <a:rPr lang="en-US" b="1" dirty="0" smtClean="0">
                <a:solidFill>
                  <a:schemeClr val="bg1"/>
                </a:solidFill>
                <a:latin typeface="+mj-lt"/>
              </a:rPr>
              <a:t>Spectrum Analyzer</a:t>
            </a:r>
          </a:p>
        </p:txBody>
      </p:sp>
      <p:pic>
        <p:nvPicPr>
          <p:cNvPr id="63494" name="Picture 6" descr="Spectrum Analyzers Block Diagram"/>
          <p:cNvPicPr>
            <a:picLocks noChangeAspect="1" noChangeArrowheads="1"/>
          </p:cNvPicPr>
          <p:nvPr/>
        </p:nvPicPr>
        <p:blipFill>
          <a:blip r:embed="rId5" cstate="print"/>
          <a:srcRect l="5353" t="17556" r="3839" b="15903"/>
          <a:stretch>
            <a:fillRect/>
          </a:stretch>
        </p:blipFill>
        <p:spPr bwMode="auto">
          <a:xfrm>
            <a:off x="2424779" y="4522445"/>
            <a:ext cx="4671892" cy="20189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852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Electricity – Charles-Augustin </a:t>
            </a:r>
            <a:r>
              <a:rPr lang="en-US" dirty="0"/>
              <a:t>de </a:t>
            </a:r>
            <a:r>
              <a:rPr lang="en-US" dirty="0" smtClean="0"/>
              <a:t>Coulomb</a:t>
            </a:r>
            <a:endParaRPr lang="en-US" dirty="0"/>
          </a:p>
        </p:txBody>
      </p:sp>
      <p:sp>
        <p:nvSpPr>
          <p:cNvPr id="3" name="Text Placeholder 2"/>
          <p:cNvSpPr>
            <a:spLocks noGrp="1"/>
          </p:cNvSpPr>
          <p:nvPr>
            <p:ph type="body" sz="quarter" idx="10"/>
          </p:nvPr>
        </p:nvSpPr>
        <p:spPr>
          <a:xfrm>
            <a:off x="304801" y="933262"/>
            <a:ext cx="5481144" cy="1920297"/>
          </a:xfrm>
        </p:spPr>
        <p:txBody>
          <a:bodyPr/>
          <a:lstStyle/>
          <a:p>
            <a:pPr algn="just"/>
            <a:r>
              <a:rPr lang="en-US" dirty="0" smtClean="0"/>
              <a:t>Around 1784, Coulomb measured the forces of attraction </a:t>
            </a:r>
            <a:r>
              <a:rPr lang="en-US" dirty="0"/>
              <a:t>and repulsion between electric charges and magnetic </a:t>
            </a:r>
            <a:r>
              <a:rPr lang="en-US" dirty="0" smtClean="0"/>
              <a:t>poles</a:t>
            </a:r>
          </a:p>
          <a:p>
            <a:pPr algn="just"/>
            <a:r>
              <a:rPr lang="en-US" dirty="0" smtClean="0"/>
              <a:t>He concluded that </a:t>
            </a:r>
            <a:r>
              <a:rPr lang="en-US" dirty="0"/>
              <a:t> the attractive force between two oppositely charged spheres is proportional to the product of the quantities of charge on the spheres and is inversely proportional to the square of the distance between the </a:t>
            </a:r>
            <a:r>
              <a:rPr lang="en-US" dirty="0" smtClean="0"/>
              <a:t>spheres</a:t>
            </a:r>
          </a:p>
          <a:p>
            <a:pPr algn="just"/>
            <a:endParaRPr lang="en-US" dirty="0"/>
          </a:p>
        </p:txBody>
      </p:sp>
      <p:pic>
        <p:nvPicPr>
          <p:cNvPr id="10244" name="Picture 4" descr="http://upload.wikimedia.org/wikipedia/commons/0/04/Bcoulom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992" y="914400"/>
            <a:ext cx="2404211" cy="309271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eb.iiit.ac.in/~shubham_mathur/EMT/Exp1/intro_imag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385" b="38300"/>
          <a:stretch/>
        </p:blipFill>
        <p:spPr bwMode="auto">
          <a:xfrm>
            <a:off x="6057571" y="4023909"/>
            <a:ext cx="3012418" cy="243303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hyperphysics.phy-astr.gsu.edu/hbase/electric/imgele/coula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41" y="4275938"/>
            <a:ext cx="4876800" cy="126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178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 – Alessandro Volta</a:t>
            </a:r>
            <a:endParaRPr lang="en-US" dirty="0"/>
          </a:p>
        </p:txBody>
      </p:sp>
      <p:sp>
        <p:nvSpPr>
          <p:cNvPr id="3" name="Text Placeholder 2"/>
          <p:cNvSpPr>
            <a:spLocks noGrp="1"/>
          </p:cNvSpPr>
          <p:nvPr>
            <p:ph type="body" sz="quarter" idx="10"/>
          </p:nvPr>
        </p:nvSpPr>
        <p:spPr>
          <a:xfrm>
            <a:off x="304801" y="933262"/>
            <a:ext cx="8492358" cy="4335463"/>
          </a:xfrm>
        </p:spPr>
        <p:txBody>
          <a:bodyPr/>
          <a:lstStyle/>
          <a:p>
            <a:r>
              <a:rPr lang="en-US" sz="1800" dirty="0" smtClean="0"/>
              <a:t>In 1800, Alessandro Volta invented the </a:t>
            </a:r>
            <a:r>
              <a:rPr lang="en-US" sz="1800" i="1" dirty="0" smtClean="0"/>
              <a:t>voltaic pile</a:t>
            </a:r>
            <a:r>
              <a:rPr lang="en-US" sz="1800" dirty="0" smtClean="0"/>
              <a:t>, which for the first time provided a reliable source of electricity</a:t>
            </a:r>
          </a:p>
          <a:p>
            <a:r>
              <a:rPr lang="en-US" sz="1800" dirty="0" smtClean="0"/>
              <a:t>The SI unit for electric potential (voltage) is named after him: volt (V)</a:t>
            </a:r>
          </a:p>
          <a:p>
            <a:r>
              <a:rPr lang="en-US" sz="1800" dirty="0" smtClean="0"/>
              <a:t>Volta was the first to realize the relationship between the electric potential and the amount of charge an object can hold, giving rise to the concept of capacitance</a:t>
            </a:r>
            <a:endParaRPr lang="en-US" sz="1800" dirty="0"/>
          </a:p>
        </p:txBody>
      </p:sp>
      <p:pic>
        <p:nvPicPr>
          <p:cNvPr id="5122" name="Picture 2" descr="http://upload.wikimedia.org/wikipedia/commons/9/92/Pile_de_Volt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6389" y="2951248"/>
            <a:ext cx="3455611" cy="34351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upload.wikimedia.org/wikipedia/commons/4/4f/Voltaic_pile_3D_mode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3588" y="3185261"/>
            <a:ext cx="2793458" cy="2793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3836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Magnetism</a:t>
            </a:r>
            <a:endParaRPr lang="en-US" dirty="0"/>
          </a:p>
        </p:txBody>
      </p:sp>
      <p:sp>
        <p:nvSpPr>
          <p:cNvPr id="3" name="Text Placeholder 2"/>
          <p:cNvSpPr>
            <a:spLocks noGrp="1"/>
          </p:cNvSpPr>
          <p:nvPr>
            <p:ph type="body" sz="quarter" idx="10"/>
          </p:nvPr>
        </p:nvSpPr>
        <p:spPr>
          <a:xfrm>
            <a:off x="304801" y="933262"/>
            <a:ext cx="8413898" cy="4335463"/>
          </a:xfrm>
        </p:spPr>
        <p:txBody>
          <a:bodyPr/>
          <a:lstStyle/>
          <a:p>
            <a:r>
              <a:rPr lang="en-US" dirty="0" smtClean="0"/>
              <a:t>Magnetic </a:t>
            </a:r>
            <a:r>
              <a:rPr lang="en-US" dirty="0" err="1" smtClean="0"/>
              <a:t>phenomenas</a:t>
            </a:r>
            <a:r>
              <a:rPr lang="en-US" dirty="0" smtClean="0"/>
              <a:t> have been known to human kind for a long time</a:t>
            </a:r>
          </a:p>
          <a:p>
            <a:pPr lvl="1"/>
            <a:r>
              <a:rPr lang="en-US" dirty="0" smtClean="0"/>
              <a:t>Many accounts from ancient Greece, India, and China, dating back to 600 BC.</a:t>
            </a:r>
          </a:p>
          <a:p>
            <a:pPr lvl="1"/>
            <a:r>
              <a:rPr lang="en-US" dirty="0" smtClean="0"/>
              <a:t>Around AD 50, Chinese literature documented the attraction of a needle by a lodestone</a:t>
            </a:r>
          </a:p>
          <a:p>
            <a:pPr lvl="1"/>
            <a:r>
              <a:rPr lang="en-US" dirty="0" smtClean="0"/>
              <a:t>Around AD 1000, methods of making a compass for navigation was documented by Chinese</a:t>
            </a:r>
            <a:endParaRPr lang="en-US" dirty="0"/>
          </a:p>
        </p:txBody>
      </p:sp>
      <p:pic>
        <p:nvPicPr>
          <p:cNvPr id="1026" name="Picture 2" descr="http://www.kepu.net.cn/gb/technology/ancientech/ancientech_compass/2.3-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51" y="3336374"/>
            <a:ext cx="2577830" cy="352162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6762307" y="4465674"/>
            <a:ext cx="0" cy="2073349"/>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615246" y="4193419"/>
            <a:ext cx="0" cy="2345604"/>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48668" y="4193419"/>
            <a:ext cx="0" cy="2047893"/>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42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Electromagnetism </a:t>
            </a:r>
            <a:endParaRPr lang="en-US" dirty="0"/>
          </a:p>
        </p:txBody>
      </p:sp>
      <p:sp>
        <p:nvSpPr>
          <p:cNvPr id="3" name="Text Placeholder 2"/>
          <p:cNvSpPr>
            <a:spLocks noGrp="1"/>
          </p:cNvSpPr>
          <p:nvPr>
            <p:ph type="body" sz="quarter" idx="10"/>
          </p:nvPr>
        </p:nvSpPr>
        <p:spPr>
          <a:xfrm>
            <a:off x="304800" y="933262"/>
            <a:ext cx="5213131" cy="4335463"/>
          </a:xfrm>
        </p:spPr>
        <p:txBody>
          <a:bodyPr/>
          <a:lstStyle/>
          <a:p>
            <a:r>
              <a:rPr lang="en-US" dirty="0" smtClean="0"/>
              <a:t>In 1820, Hans </a:t>
            </a:r>
            <a:r>
              <a:rPr lang="en-US" dirty="0"/>
              <a:t>Christian </a:t>
            </a:r>
            <a:r>
              <a:rPr lang="en-US" dirty="0" err="1" smtClean="0"/>
              <a:t>Ørsted</a:t>
            </a:r>
            <a:r>
              <a:rPr lang="en-US" dirty="0" smtClean="0"/>
              <a:t> discovered that a compass needle could turn its direction from north when an electric current is turn on nearby</a:t>
            </a:r>
          </a:p>
          <a:p>
            <a:r>
              <a:rPr lang="en-US" dirty="0"/>
              <a:t>André-Marie </a:t>
            </a:r>
            <a:r>
              <a:rPr lang="en-US" dirty="0" smtClean="0"/>
              <a:t>Ampère further </a:t>
            </a:r>
            <a:r>
              <a:rPr lang="en-US" dirty="0"/>
              <a:t>showed that showed that two parallel wires carrying electric currents attract or repel each other, depending on whether the currents flow in the same or opposite directions, </a:t>
            </a:r>
            <a:r>
              <a:rPr lang="en-US" dirty="0" smtClean="0"/>
              <a:t>respectively</a:t>
            </a:r>
          </a:p>
          <a:p>
            <a:r>
              <a:rPr lang="en-US" dirty="0" smtClean="0"/>
              <a:t>Ampère also formulated the mathematics explaining the physics of electromagnetism</a:t>
            </a:r>
            <a:endParaRPr lang="en-US" dirty="0"/>
          </a:p>
          <a:p>
            <a:endParaRPr lang="en-US" dirty="0"/>
          </a:p>
        </p:txBody>
      </p:sp>
      <p:pic>
        <p:nvPicPr>
          <p:cNvPr id="8194" name="Picture 2" descr="http://upload.wikimedia.org/wikipedia/commons/1/13/Oersted_experi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931" y="996850"/>
            <a:ext cx="3303423" cy="202873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upload.wikimedia.org/wikipedia/commons/thumb/9/91/Electromagnetism.svg/220px-Electromagnetis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92" y="3735168"/>
            <a:ext cx="2095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51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UCDart_Template">
  <a:themeElements>
    <a:clrScheme name="Custom 1">
      <a:dk1>
        <a:srgbClr val="000000"/>
      </a:dk1>
      <a:lt1>
        <a:srgbClr val="FFFFFF"/>
      </a:lt1>
      <a:dk2>
        <a:srgbClr val="10034C"/>
      </a:dk2>
      <a:lt2>
        <a:srgbClr val="D5A953"/>
      </a:lt2>
      <a:accent1>
        <a:srgbClr val="FFFFFF"/>
      </a:accent1>
      <a:accent2>
        <a:srgbClr val="FFFFFF"/>
      </a:accent2>
      <a:accent3>
        <a:srgbClr val="AAAAB2"/>
      </a:accent3>
      <a:accent4>
        <a:srgbClr val="DADADA"/>
      </a:accent4>
      <a:accent5>
        <a:srgbClr val="FFFFFF"/>
      </a:accent5>
      <a:accent6>
        <a:srgbClr val="E7E7E7"/>
      </a:accent6>
      <a:hlink>
        <a:srgbClr val="0070C0"/>
      </a:hlink>
      <a:folHlink>
        <a:srgbClr val="FFFFFF"/>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bg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 charset="0"/>
          </a:defRPr>
        </a:defPPr>
      </a:lstStyle>
    </a:spDef>
    <a:lnDef>
      <a:spPr>
        <a:ln w="19050">
          <a:solidFill>
            <a:schemeClr val="bg2"/>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3000" dirty="0" smtClean="0">
            <a:solidFill>
              <a:schemeClr val="bg1"/>
            </a:solidFill>
            <a:latin typeface="+mj-lt"/>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D9BE59"/>
        </a:dk1>
        <a:lt1>
          <a:srgbClr val="FFFFFF"/>
        </a:lt1>
        <a:dk2>
          <a:srgbClr val="FFFFFF"/>
        </a:dk2>
        <a:lt2>
          <a:srgbClr val="000000"/>
        </a:lt2>
        <a:accent1>
          <a:srgbClr val="E3DC85"/>
        </a:accent1>
        <a:accent2>
          <a:srgbClr val="B9C7D9"/>
        </a:accent2>
        <a:accent3>
          <a:srgbClr val="FFFFFF"/>
        </a:accent3>
        <a:accent4>
          <a:srgbClr val="B9A24B"/>
        </a:accent4>
        <a:accent5>
          <a:srgbClr val="EFEBC2"/>
        </a:accent5>
        <a:accent6>
          <a:srgbClr val="A7B4C4"/>
        </a:accent6>
        <a:hlink>
          <a:srgbClr val="E1E7B7"/>
        </a:hlink>
        <a:folHlink>
          <a:srgbClr val="7892C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22970</TotalTime>
  <Words>2397</Words>
  <Application>Microsoft Office PowerPoint</Application>
  <PresentationFormat>On-screen Show (4:3)</PresentationFormat>
  <Paragraphs>293</Paragraphs>
  <Slides>50</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ＭＳ Ｐゴシック</vt:lpstr>
      <vt:lpstr>宋体</vt:lpstr>
      <vt:lpstr>Arial</vt:lpstr>
      <vt:lpstr>Courier New</vt:lpstr>
      <vt:lpstr>Franklin Gothic Demi</vt:lpstr>
      <vt:lpstr>Franklin Gothic Medium Cond</vt:lpstr>
      <vt:lpstr>Kalinga</vt:lpstr>
      <vt:lpstr>Myriad Pro</vt:lpstr>
      <vt:lpstr>Tahoma</vt:lpstr>
      <vt:lpstr>Times</vt:lpstr>
      <vt:lpstr>Verdana</vt:lpstr>
      <vt:lpstr>Wingdings</vt:lpstr>
      <vt:lpstr>UCDart_Template</vt:lpstr>
      <vt:lpstr>Design of RF &amp; Microwave Systems</vt:lpstr>
      <vt:lpstr>Electricity</vt:lpstr>
      <vt:lpstr>Electricity</vt:lpstr>
      <vt:lpstr>Electricity</vt:lpstr>
      <vt:lpstr>Electricity – Benjamin Franklin </vt:lpstr>
      <vt:lpstr>Electricity – Charles-Augustin de Coulomb</vt:lpstr>
      <vt:lpstr>Electricity – Alessandro Volta</vt:lpstr>
      <vt:lpstr>Magnetism</vt:lpstr>
      <vt:lpstr>Electromagnetism </vt:lpstr>
      <vt:lpstr>Electromagnetic Induction</vt:lpstr>
      <vt:lpstr>James Clerk Maxwell</vt:lpstr>
      <vt:lpstr>Electromagnetic Spectrum</vt:lpstr>
      <vt:lpstr>Heinrich Rudolf Hertz </vt:lpstr>
      <vt:lpstr>Hertz’s Experiment Set-up</vt:lpstr>
      <vt:lpstr>Guglielmo Marconi</vt:lpstr>
      <vt:lpstr>The Titanic</vt:lpstr>
      <vt:lpstr>The Coherer </vt:lpstr>
      <vt:lpstr>Crystal Receiver</vt:lpstr>
      <vt:lpstr>The Edison Effect</vt:lpstr>
      <vt:lpstr>The Audion</vt:lpstr>
      <vt:lpstr>The Audion – The Triode and the Tetrode</vt:lpstr>
      <vt:lpstr>Edwin Howard Armstrong</vt:lpstr>
      <vt:lpstr>Edwin Howard Armstrong</vt:lpstr>
      <vt:lpstr>Edwin Howard Armstrong</vt:lpstr>
      <vt:lpstr>Superheterodyne Receiver – Heterodyne </vt:lpstr>
      <vt:lpstr>Superheterodyne Receiver</vt:lpstr>
      <vt:lpstr>Superheterodyne Receiver</vt:lpstr>
      <vt:lpstr>Homodyne (Direct Conversion) Receiver</vt:lpstr>
      <vt:lpstr>RADAR – RAdio Detection And Ranging</vt:lpstr>
      <vt:lpstr>The Magnetron</vt:lpstr>
      <vt:lpstr>RADAR</vt:lpstr>
      <vt:lpstr>Proximity Fuse</vt:lpstr>
      <vt:lpstr>Microwave Ovens</vt:lpstr>
      <vt:lpstr>Microwave Ovens</vt:lpstr>
      <vt:lpstr>The Transistor</vt:lpstr>
      <vt:lpstr>The Transistor</vt:lpstr>
      <vt:lpstr>Integrated Circuits</vt:lpstr>
      <vt:lpstr>Vacuum Tube vs. Transistor</vt:lpstr>
      <vt:lpstr>RF/Microwave Integrated Circuits</vt:lpstr>
      <vt:lpstr>Radio Frequency Integrated Circuits</vt:lpstr>
      <vt:lpstr>RF System on Chip</vt:lpstr>
      <vt:lpstr>Realization of RF/Microwave Systems</vt:lpstr>
      <vt:lpstr>Realization of RF/Microwave Systems</vt:lpstr>
      <vt:lpstr>So are Vacuum Tubes Dead?</vt:lpstr>
      <vt:lpstr>Wireless Communication</vt:lpstr>
      <vt:lpstr>Communication</vt:lpstr>
      <vt:lpstr>Communication System</vt:lpstr>
      <vt:lpstr>Radar</vt:lpstr>
      <vt:lpstr>Radio Astronomy</vt:lpstr>
      <vt:lpstr>RF/Microwave Test Equipment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2</dc:title>
  <dc:creator>Xiaoguang</dc:creator>
  <cp:lastModifiedBy>Xiaoguang Liu</cp:lastModifiedBy>
  <cp:revision>1016</cp:revision>
  <cp:lastPrinted>2013-10-02T22:47:25Z</cp:lastPrinted>
  <dcterms:created xsi:type="dcterms:W3CDTF">2012-04-15T01:51:12Z</dcterms:created>
  <dcterms:modified xsi:type="dcterms:W3CDTF">2016-09-30T20:23:25Z</dcterms:modified>
</cp:coreProperties>
</file>